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56" r:id="rId2"/>
    <p:sldId id="257" r:id="rId3"/>
    <p:sldId id="258" r:id="rId4"/>
    <p:sldId id="259" r:id="rId5"/>
    <p:sldId id="262" r:id="rId6"/>
    <p:sldId id="261" r:id="rId7"/>
    <p:sldId id="263" r:id="rId8"/>
    <p:sldId id="268" r:id="rId9"/>
    <p:sldId id="271" r:id="rId10"/>
    <p:sldId id="269"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086" autoAdjust="0"/>
  </p:normalViewPr>
  <p:slideViewPr>
    <p:cSldViewPr>
      <p:cViewPr varScale="1">
        <p:scale>
          <a:sx n="77" d="100"/>
          <a:sy n="77" d="100"/>
        </p:scale>
        <p:origin x="-26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17F78F-B22A-47D8-B9EA-2C282D20EB82}" type="datetimeFigureOut">
              <a:rPr lang="en-GB" smtClean="0"/>
              <a:t>29/06/2016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E607B4-91FE-4CE0-A82E-A157AB03E023}" type="slidenum">
              <a:rPr lang="en-GB" smtClean="0"/>
              <a:t>‹#›</a:t>
            </a:fld>
            <a:endParaRPr lang="en-GB"/>
          </a:p>
        </p:txBody>
      </p:sp>
    </p:spTree>
    <p:extLst>
      <p:ext uri="{BB962C8B-B14F-4D97-AF65-F5344CB8AC3E}">
        <p14:creationId xmlns:p14="http://schemas.microsoft.com/office/powerpoint/2010/main" val="386103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dictionary.reference.com/browse/society"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www.oxforddictionaries.com/definition/english/majority" TargetMode="External"/><Relationship Id="rId3" Type="http://schemas.openxmlformats.org/officeDocument/2006/relationships/hyperlink" Target="http://www.oxforddictionaries.com/definition/english/eligible" TargetMode="External"/><Relationship Id="rId7" Type="http://schemas.openxmlformats.org/officeDocument/2006/relationships/hyperlink" Target="http://www.oxforddictionaries.com/definition/english/multiparty" TargetMode="External"/><Relationship Id="rId12" Type="http://schemas.openxmlformats.org/officeDocument/2006/relationships/hyperlink" Target="http://www.oxforddictionaries.com/definition/learner/democracy"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www.oxforddictionaries.com/definition/english/govern" TargetMode="External"/><Relationship Id="rId11" Type="http://schemas.openxmlformats.org/officeDocument/2006/relationships/hyperlink" Target="http://www.oxforddictionaries.com/definition/english/democracy" TargetMode="External"/><Relationship Id="rId5" Type="http://schemas.openxmlformats.org/officeDocument/2006/relationships/hyperlink" Target="http://www.oxforddictionaries.com/definition/english/parliamentary" TargetMode="External"/><Relationship Id="rId10" Type="http://schemas.openxmlformats.org/officeDocument/2006/relationships/hyperlink" Target="http://www.oxforddictionaries.com/definition/english/industrial-democracy" TargetMode="External"/><Relationship Id="rId4" Type="http://schemas.openxmlformats.org/officeDocument/2006/relationships/hyperlink" Target="http://www.oxforddictionaries.com/definition/english/representative" TargetMode="External"/><Relationship Id="rId9" Type="http://schemas.openxmlformats.org/officeDocument/2006/relationships/hyperlink" Target="http://www.oxforddictionaries.com/definition/english/intended"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8E607B4-91FE-4CE0-A82E-A157AB03E023}" type="slidenum">
              <a:rPr lang="en-GB" smtClean="0"/>
              <a:t>1</a:t>
            </a:fld>
            <a:endParaRPr lang="en-GB"/>
          </a:p>
        </p:txBody>
      </p:sp>
    </p:spTree>
    <p:extLst>
      <p:ext uri="{BB962C8B-B14F-4D97-AF65-F5344CB8AC3E}">
        <p14:creationId xmlns:p14="http://schemas.microsoft.com/office/powerpoint/2010/main" val="3059420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dirty="0" smtClean="0"/>
              <a:t>Additional information:</a:t>
            </a:r>
          </a:p>
          <a:p>
            <a:endParaRPr lang="en-GB" dirty="0" smtClean="0"/>
          </a:p>
          <a:p>
            <a:endParaRPr lang="en-GB" dirty="0" smtClean="0"/>
          </a:p>
          <a:p>
            <a:r>
              <a:rPr lang="en-GB" dirty="0" smtClean="0"/>
              <a:t>Elected officers</a:t>
            </a:r>
            <a:r>
              <a:rPr lang="en-GB" baseline="0" dirty="0" smtClean="0"/>
              <a:t> -</a:t>
            </a:r>
            <a:r>
              <a:rPr lang="en-GB" dirty="0" smtClean="0"/>
              <a:t> are there for a range of support within</a:t>
            </a:r>
            <a:r>
              <a:rPr lang="en-GB" baseline="0" dirty="0" smtClean="0"/>
              <a:t> the areas of which you deliver or may need advice/guidance in. Examples of these are Mature and Part Time and Welfare and Equal Opportunities. Your main point of contact will be your Societies Federation President or Officers who have been elected onto the Societies Federation: 2 x Committees Officers, 1 x Open Portfolio, 1 x Accounts Officer and 1 x Media Officer. </a:t>
            </a:r>
          </a:p>
          <a:p>
            <a:endParaRPr lang="en-GB" baseline="0" dirty="0" smtClean="0"/>
          </a:p>
          <a:p>
            <a:r>
              <a:rPr lang="en-GB" baseline="0" dirty="0" smtClean="0"/>
              <a:t>Permanent staff – again are here for anything you might need in sourcing information or guidance on everything from charity law to policies to event management. There are 12 full time staff covering a range of areas such as finance to use of the SU venues and student representation to volunteering. They each have experience within a range of areas but each have specialist knowledge within their field and you are more than welcome to approach them should you feel the need to.</a:t>
            </a:r>
          </a:p>
          <a:p>
            <a:endParaRPr lang="en-GB" baseline="0" dirty="0" smtClean="0"/>
          </a:p>
          <a:p>
            <a:r>
              <a:rPr lang="en-GB" baseline="0" dirty="0" smtClean="0"/>
              <a:t>Both the Elected Officers and Permanent staff can provide you with a range of contacts and direct you towards training should you feel you need it or wish to increase your personal development. They work very closely with all of the departments within both the University and externally so you can approach them with any queries no matter how big or small and they will assist you.</a:t>
            </a:r>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11</a:t>
            </a:fld>
            <a:endParaRPr lang="en-GB"/>
          </a:p>
        </p:txBody>
      </p:sp>
    </p:spTree>
    <p:extLst>
      <p:ext uri="{BB962C8B-B14F-4D97-AF65-F5344CB8AC3E}">
        <p14:creationId xmlns:p14="http://schemas.microsoft.com/office/powerpoint/2010/main" val="2501721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b="1" u="sng" dirty="0" smtClean="0"/>
              <a:t>Additional information:</a:t>
            </a:r>
          </a:p>
          <a:p>
            <a:pPr marL="0" indent="0">
              <a:buNone/>
            </a:pPr>
            <a:endParaRPr lang="en-GB" sz="1200" dirty="0" smtClean="0"/>
          </a:p>
          <a:p>
            <a:pPr marL="0" indent="0">
              <a:buNone/>
            </a:pPr>
            <a:r>
              <a:rPr lang="en-GB" sz="1200" dirty="0" smtClean="0"/>
              <a:t>Society</a:t>
            </a:r>
          </a:p>
          <a:p>
            <a:pPr marL="0" indent="0">
              <a:buNone/>
            </a:pPr>
            <a:r>
              <a:rPr lang="en-GB" sz="1200" dirty="0" smtClean="0"/>
              <a:t>noun, plural </a:t>
            </a:r>
            <a:r>
              <a:rPr lang="en-GB" sz="1200" b="1" dirty="0" smtClean="0"/>
              <a:t>societies.</a:t>
            </a:r>
          </a:p>
          <a:p>
            <a:pPr marL="0" indent="0">
              <a:buNone/>
            </a:pPr>
            <a:endParaRPr lang="en-GB" sz="1200" b="1" dirty="0" smtClean="0"/>
          </a:p>
          <a:p>
            <a:pPr marL="171450" indent="-171450">
              <a:buFont typeface="Arial" panose="020B0604020202020204" pitchFamily="34" charset="0"/>
              <a:buChar char="•"/>
            </a:pPr>
            <a:r>
              <a:rPr lang="en-GB" sz="1200" dirty="0" smtClean="0"/>
              <a:t>an organized group of persons associated together for religious, benevolent, cultural, scientific, political, patriotic,</a:t>
            </a:r>
            <a:r>
              <a:rPr lang="en-GB" sz="1200" baseline="0" dirty="0" smtClean="0"/>
              <a:t> </a:t>
            </a:r>
            <a:r>
              <a:rPr lang="en-GB" sz="1200" dirty="0" smtClean="0"/>
              <a:t>or other purposes.</a:t>
            </a:r>
          </a:p>
          <a:p>
            <a:pPr marL="171450" indent="-171450">
              <a:buFont typeface="Arial" panose="020B0604020202020204" pitchFamily="34" charset="0"/>
              <a:buChar char="•"/>
            </a:pPr>
            <a:r>
              <a:rPr lang="en-GB" sz="1200" dirty="0" smtClean="0"/>
              <a:t>a body of individuals living as members of a community; community.</a:t>
            </a:r>
          </a:p>
          <a:p>
            <a:pPr marL="171450" indent="-171450">
              <a:buFont typeface="Arial" panose="020B0604020202020204" pitchFamily="34" charset="0"/>
              <a:buChar char="•"/>
            </a:pPr>
            <a:r>
              <a:rPr lang="en-GB" sz="1200" dirty="0" smtClean="0"/>
              <a:t>the body of human beings generally, associated or viewed as members of a community</a:t>
            </a:r>
          </a:p>
          <a:p>
            <a:pPr marL="171450" indent="-171450">
              <a:buFont typeface="Arial" panose="020B0604020202020204" pitchFamily="34" charset="0"/>
              <a:buChar char="•"/>
            </a:pPr>
            <a:r>
              <a:rPr lang="en-GB" sz="1200" dirty="0" smtClean="0"/>
              <a:t>a highly structured system of human organization for large-scale community living that normally furnishes protection, continuity, security, and a national identity for its members</a:t>
            </a:r>
            <a:r>
              <a:rPr lang="en-GB" sz="1200" baseline="0" dirty="0" smtClean="0"/>
              <a:t> </a:t>
            </a:r>
            <a:r>
              <a:rPr lang="en-GB" sz="1200" dirty="0" smtClean="0"/>
              <a:t>such a system characterized by its dominant economic class or form</a:t>
            </a:r>
          </a:p>
          <a:p>
            <a:pPr marL="171450" indent="-171450">
              <a:buFont typeface="Arial" panose="020B0604020202020204" pitchFamily="34" charset="0"/>
              <a:buChar char="•"/>
            </a:pPr>
            <a:r>
              <a:rPr lang="en-GB" sz="1200" dirty="0" smtClean="0"/>
              <a:t>those with whom one has companionship.</a:t>
            </a:r>
          </a:p>
          <a:p>
            <a:pPr marL="171450" indent="-171450">
              <a:buFont typeface="Arial" panose="020B0604020202020204" pitchFamily="34" charset="0"/>
              <a:buChar char="•"/>
            </a:pPr>
            <a:r>
              <a:rPr lang="en-GB" sz="1200" dirty="0" smtClean="0"/>
              <a:t>companionship; company: </a:t>
            </a:r>
            <a:r>
              <a:rPr lang="en-GB" sz="1200" i="1" dirty="0" smtClean="0"/>
              <a:t>to enjoy the society of good friends.</a:t>
            </a:r>
            <a:endParaRPr lang="en-GB" sz="1200" dirty="0" smtClean="0"/>
          </a:p>
          <a:p>
            <a:pPr marL="0" indent="0">
              <a:buNone/>
            </a:pPr>
            <a:r>
              <a:rPr lang="en-GB" sz="1100" dirty="0" smtClean="0"/>
              <a:t>	</a:t>
            </a:r>
          </a:p>
          <a:p>
            <a:pPr marL="0" indent="0">
              <a:buNone/>
            </a:pPr>
            <a:r>
              <a:rPr lang="en-GB" sz="1100" dirty="0" smtClean="0"/>
              <a:t>					</a:t>
            </a:r>
            <a:r>
              <a:rPr lang="en-GB" sz="1100" b="1" u="sng" dirty="0" smtClean="0">
                <a:hlinkClick r:id="rId3"/>
              </a:rPr>
              <a:t>http://dictionary.reference.com/browse/society</a:t>
            </a:r>
            <a:endParaRPr lang="en-GB" sz="1100" b="1" u="sng"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3</a:t>
            </a:fld>
            <a:endParaRPr lang="en-GB"/>
          </a:p>
        </p:txBody>
      </p:sp>
    </p:spTree>
    <p:extLst>
      <p:ext uri="{BB962C8B-B14F-4D97-AF65-F5344CB8AC3E}">
        <p14:creationId xmlns:p14="http://schemas.microsoft.com/office/powerpoint/2010/main" val="1063925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dirty="0" smtClean="0"/>
              <a:t>Additional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The word democracy literally means “rule by the people.” It is derived from a Greek word coined from the words demos (“people”) and </a:t>
            </a:r>
            <a:r>
              <a:rPr lang="en-GB" sz="1200" b="0" i="0" kern="1200" dirty="0" err="1" smtClean="0">
                <a:solidFill>
                  <a:schemeClr val="tx1"/>
                </a:solidFill>
                <a:effectLst/>
                <a:latin typeface="+mn-lt"/>
                <a:ea typeface="+mn-ea"/>
                <a:cs typeface="+mn-cs"/>
              </a:rPr>
              <a:t>kratos</a:t>
            </a:r>
            <a:r>
              <a:rPr lang="en-GB" sz="1200" b="0" i="0" kern="1200" dirty="0" smtClean="0">
                <a:solidFill>
                  <a:schemeClr val="tx1"/>
                </a:solidFill>
                <a:effectLst/>
                <a:latin typeface="+mn-lt"/>
                <a:ea typeface="+mn-ea"/>
                <a:cs typeface="+mn-cs"/>
              </a:rPr>
              <a:t> (“rule”) in the middle of the 5th century BC as a name for the political system that existed at the time in some of the cities of </a:t>
            </a:r>
            <a:r>
              <a:rPr lang="en-GB" sz="1200" b="1" i="0" kern="1200" dirty="0" smtClean="0">
                <a:solidFill>
                  <a:schemeClr val="tx1"/>
                </a:solidFill>
                <a:effectLst/>
                <a:latin typeface="+mn-lt"/>
                <a:ea typeface="+mn-ea"/>
                <a:cs typeface="+mn-cs"/>
              </a:rPr>
              <a:t>Greece</a:t>
            </a:r>
            <a:r>
              <a:rPr lang="en-GB" sz="1200" b="0" i="0" kern="1200" dirty="0" smtClean="0">
                <a:solidFill>
                  <a:schemeClr val="tx1"/>
                </a:solidFill>
                <a:effectLst/>
                <a:latin typeface="+mn-lt"/>
                <a:ea typeface="+mn-ea"/>
                <a:cs typeface="+mn-cs"/>
              </a:rPr>
              <a:t>, notably </a:t>
            </a:r>
            <a:r>
              <a:rPr lang="en-GB" sz="1200" b="1" i="0" kern="1200" dirty="0" smtClean="0">
                <a:solidFill>
                  <a:schemeClr val="tx1"/>
                </a:solidFill>
                <a:effectLst/>
                <a:latin typeface="+mn-lt"/>
                <a:ea typeface="+mn-ea"/>
                <a:cs typeface="+mn-cs"/>
              </a:rPr>
              <a:t>Athens</a:t>
            </a:r>
            <a:r>
              <a:rPr lang="en-GB" sz="1200" b="0" i="0" kern="1200" dirty="0" smtClean="0">
                <a:solidFill>
                  <a:schemeClr val="tx1"/>
                </a:solidFill>
                <a:effectLst/>
                <a:latin typeface="+mn-lt"/>
                <a:ea typeface="+mn-ea"/>
                <a:cs typeface="+mn-cs"/>
              </a:rPr>
              <a:t>.</a:t>
            </a:r>
          </a:p>
          <a:p>
            <a:pPr marL="0" indent="0">
              <a:buNone/>
            </a:pPr>
            <a:endParaRPr lang="en-GB" sz="1200" dirty="0" smtClean="0"/>
          </a:p>
          <a:p>
            <a:pPr marL="0" indent="0">
              <a:buNone/>
            </a:pPr>
            <a:r>
              <a:rPr lang="en-GB" sz="1200" dirty="0" smtClean="0"/>
              <a:t>Democracy within an</a:t>
            </a:r>
            <a:r>
              <a:rPr lang="en-GB" sz="1200" baseline="0" dirty="0" smtClean="0"/>
              <a:t> SU Society exists so that everyone has that right and freedom to voice their views and opinions on how the Society should run and what should be being offered for the membership. This is done within the legalities of charity law, the constitution and Bye Laws that exist and the Students’ Union has to abide by. Every member has the right to vote for activities, Officers and the spending of funds just to name a few.</a:t>
            </a:r>
            <a:endParaRPr lang="en-GB" sz="1200" dirty="0" smtClean="0"/>
          </a:p>
          <a:p>
            <a:pPr marL="0" indent="0">
              <a:buNone/>
            </a:pPr>
            <a:endParaRPr lang="en-GB" sz="1200" dirty="0" smtClean="0"/>
          </a:p>
          <a:p>
            <a:pPr marL="0" indent="0">
              <a:buNone/>
            </a:pPr>
            <a:r>
              <a:rPr lang="en-GB" sz="1200" dirty="0" smtClean="0"/>
              <a:t>Definition of </a:t>
            </a:r>
            <a:r>
              <a:rPr lang="en-GB" sz="1200" i="1" dirty="0" smtClean="0"/>
              <a:t>democracy</a:t>
            </a:r>
            <a:r>
              <a:rPr lang="en-GB" sz="1200" dirty="0" smtClean="0"/>
              <a:t> in English:</a:t>
            </a:r>
          </a:p>
          <a:p>
            <a:pPr marL="0" indent="0">
              <a:buNone/>
            </a:pPr>
            <a:r>
              <a:rPr lang="en-GB" sz="1200" b="1" dirty="0" smtClean="0"/>
              <a:t>noun (plural democracies)</a:t>
            </a:r>
          </a:p>
          <a:p>
            <a:pPr marL="0" indent="0">
              <a:buNone/>
            </a:pPr>
            <a:endParaRPr lang="en-GB" sz="1200" b="1" dirty="0" smtClean="0"/>
          </a:p>
          <a:p>
            <a:r>
              <a:rPr lang="en-GB" sz="1200" cap="all" dirty="0" smtClean="0"/>
              <a:t>[MASS NOUN]</a:t>
            </a:r>
            <a:r>
              <a:rPr lang="en-GB" sz="1200" dirty="0" smtClean="0"/>
              <a:t>1A system of government by the whole population or all the </a:t>
            </a:r>
            <a:r>
              <a:rPr lang="en-GB" sz="1200" dirty="0" smtClean="0">
                <a:hlinkClick r:id="rId3" tooltip="Meaning of eligible"/>
              </a:rPr>
              <a:t>eligible</a:t>
            </a:r>
            <a:r>
              <a:rPr lang="en-GB" sz="1200" dirty="0" smtClean="0"/>
              <a:t> members of a state, typically through elected </a:t>
            </a:r>
            <a:r>
              <a:rPr lang="en-GB" sz="1200" dirty="0" err="1" smtClean="0">
                <a:hlinkClick r:id="rId4" tooltip="Meaning of representatives"/>
              </a:rPr>
              <a:t>representatives</a:t>
            </a:r>
            <a:r>
              <a:rPr lang="en-GB" sz="1200" dirty="0" err="1" smtClean="0"/>
              <a:t>:</a:t>
            </a:r>
            <a:r>
              <a:rPr lang="en-GB" sz="1200" i="1" dirty="0" err="1" smtClean="0"/>
              <a:t>a</a:t>
            </a:r>
            <a:r>
              <a:rPr lang="en-GB" sz="1200" i="1" dirty="0" smtClean="0"/>
              <a:t> system of </a:t>
            </a:r>
            <a:r>
              <a:rPr lang="en-GB" sz="1200" i="1" dirty="0" smtClean="0">
                <a:hlinkClick r:id="rId5" tooltip="Meaning of parliamentary"/>
              </a:rPr>
              <a:t>parliamentary</a:t>
            </a:r>
            <a:r>
              <a:rPr lang="en-GB" sz="1200" i="1" dirty="0" smtClean="0"/>
              <a:t> democracy</a:t>
            </a:r>
            <a:endParaRPr lang="en-GB" sz="1200" dirty="0" smtClean="0"/>
          </a:p>
          <a:p>
            <a:r>
              <a:rPr lang="en-GB" sz="1200" dirty="0" smtClean="0"/>
              <a:t>1.1</a:t>
            </a:r>
            <a:r>
              <a:rPr lang="en-GB" sz="1200" cap="all" dirty="0" smtClean="0"/>
              <a:t>[COUNT NOUN]</a:t>
            </a:r>
            <a:r>
              <a:rPr lang="en-GB" sz="1200" dirty="0" smtClean="0"/>
              <a:t> A state </a:t>
            </a:r>
            <a:r>
              <a:rPr lang="en-GB" sz="1200" dirty="0" smtClean="0">
                <a:hlinkClick r:id="rId6" tooltip="Meaning of governed"/>
              </a:rPr>
              <a:t>governed</a:t>
            </a:r>
            <a:r>
              <a:rPr lang="en-GB" sz="1200" dirty="0" smtClean="0"/>
              <a:t> under a system of </a:t>
            </a:r>
            <a:r>
              <a:rPr lang="en-GB" sz="1200" dirty="0" err="1" smtClean="0"/>
              <a:t>democracy:</a:t>
            </a:r>
            <a:r>
              <a:rPr lang="en-GB" sz="1200" i="1" dirty="0" err="1" smtClean="0"/>
              <a:t>a</a:t>
            </a:r>
            <a:r>
              <a:rPr lang="en-GB" sz="1200" i="1" dirty="0" smtClean="0"/>
              <a:t> </a:t>
            </a:r>
            <a:r>
              <a:rPr lang="en-GB" sz="1200" i="1" dirty="0" smtClean="0">
                <a:hlinkClick r:id="rId7" tooltip="Meaning of multiparty"/>
              </a:rPr>
              <a:t>multiparty</a:t>
            </a:r>
            <a:r>
              <a:rPr lang="en-GB" sz="1200" i="1" dirty="0" smtClean="0"/>
              <a:t> democracy</a:t>
            </a:r>
            <a:endParaRPr lang="en-GB" sz="1200" dirty="0" smtClean="0"/>
          </a:p>
          <a:p>
            <a:r>
              <a:rPr lang="en-GB" sz="1200" dirty="0" smtClean="0"/>
              <a:t>1.2Control of an organization or group by the </a:t>
            </a:r>
            <a:r>
              <a:rPr lang="en-GB" sz="1200" dirty="0" smtClean="0">
                <a:hlinkClick r:id="rId8" tooltip="Meaning of majority"/>
              </a:rPr>
              <a:t>majority</a:t>
            </a:r>
            <a:r>
              <a:rPr lang="en-GB" sz="1200" dirty="0" smtClean="0"/>
              <a:t> of its </a:t>
            </a:r>
            <a:r>
              <a:rPr lang="en-GB" sz="1200" dirty="0" err="1" smtClean="0"/>
              <a:t>members:</a:t>
            </a:r>
            <a:r>
              <a:rPr lang="en-GB" sz="1200" i="1" dirty="0" err="1" smtClean="0"/>
              <a:t>the</a:t>
            </a:r>
            <a:r>
              <a:rPr lang="en-GB" sz="1200" i="1" dirty="0" smtClean="0"/>
              <a:t> </a:t>
            </a:r>
            <a:r>
              <a:rPr lang="en-GB" sz="1200" i="1" dirty="0" smtClean="0">
                <a:hlinkClick r:id="rId9" tooltip="Meaning of intended"/>
              </a:rPr>
              <a:t>intended</a:t>
            </a:r>
            <a:r>
              <a:rPr lang="en-GB" sz="1200" i="1" dirty="0" smtClean="0"/>
              <a:t> extension of </a:t>
            </a:r>
            <a:r>
              <a:rPr lang="en-GB" sz="1200" i="1" dirty="0" smtClean="0">
                <a:hlinkClick r:id="rId10" tooltip="Meaning of industrial democracy"/>
              </a:rPr>
              <a:t>industrial democracy</a:t>
            </a:r>
            <a:endParaRPr lang="en-GB" sz="1200" dirty="0" smtClean="0"/>
          </a:p>
          <a:p>
            <a:pPr marL="0" indent="0">
              <a:buNone/>
            </a:pPr>
            <a:r>
              <a:rPr lang="en-GB" sz="1100" dirty="0" smtClean="0"/>
              <a:t>				</a:t>
            </a:r>
          </a:p>
          <a:p>
            <a:pPr marL="0" indent="0" algn="r">
              <a:buNone/>
            </a:pPr>
            <a:r>
              <a:rPr lang="en-GB" sz="1100" b="1" u="sng" dirty="0" smtClean="0">
                <a:hlinkClick r:id="rId11"/>
              </a:rPr>
              <a:t>http://www.oxforddictionaries.com/definition/english/democracy</a:t>
            </a:r>
            <a:endParaRPr lang="en-GB" sz="1100" b="1" u="sng" dirty="0" smtClean="0"/>
          </a:p>
          <a:p>
            <a:pPr marL="0" indent="0">
              <a:buNone/>
            </a:pPr>
            <a:endParaRPr lang="en-GB" sz="1100" b="1" u="sng" dirty="0" smtClean="0"/>
          </a:p>
          <a:p>
            <a:pPr marL="0" indent="0">
              <a:buNone/>
            </a:pPr>
            <a:endParaRPr lang="en-GB" sz="1100" b="1" u="sng" dirty="0" smtClean="0"/>
          </a:p>
          <a:p>
            <a:pPr marL="0" indent="0">
              <a:buNone/>
            </a:pPr>
            <a:r>
              <a:rPr lang="en-GB" sz="1100" cap="all" dirty="0" smtClean="0"/>
              <a:t>OXFORD ADVANCED LEARNER'S DICTIONARY</a:t>
            </a:r>
          </a:p>
          <a:p>
            <a:pPr marL="0" indent="0">
              <a:buNone/>
            </a:pPr>
            <a:endParaRPr lang="en-GB" sz="1100" dirty="0" smtClean="0"/>
          </a:p>
          <a:p>
            <a:r>
              <a:rPr lang="en-GB" sz="1200" dirty="0" smtClean="0"/>
              <a:t>[uncountable] a system of government in which all the people of a country can vote to elect their representatives</a:t>
            </a:r>
            <a:endParaRPr lang="en-GB" sz="1200" i="1" dirty="0" smtClean="0"/>
          </a:p>
          <a:p>
            <a:r>
              <a:rPr lang="en-GB" sz="1200" dirty="0" smtClean="0"/>
              <a:t>[countable] a country which has this system of </a:t>
            </a:r>
            <a:r>
              <a:rPr lang="en-GB" sz="1200" dirty="0" err="1" smtClean="0"/>
              <a:t>government</a:t>
            </a:r>
            <a:r>
              <a:rPr lang="en-GB" sz="1200" i="1" dirty="0" err="1" smtClean="0"/>
              <a:t>Western</a:t>
            </a:r>
            <a:r>
              <a:rPr lang="en-GB" sz="1200" i="1" dirty="0" smtClean="0"/>
              <a:t> democracies</a:t>
            </a:r>
          </a:p>
          <a:p>
            <a:r>
              <a:rPr lang="en-GB" sz="1200" dirty="0" smtClean="0"/>
              <a:t>uncountable] fair and equal treatment of everyone in an organization, etc., and their right to take part in making decisions</a:t>
            </a:r>
          </a:p>
          <a:p>
            <a:pPr marL="0" indent="0">
              <a:buNone/>
            </a:pPr>
            <a:endParaRPr lang="en-GB" sz="1100" b="1" u="sng" dirty="0" smtClean="0"/>
          </a:p>
          <a:p>
            <a:pPr marL="0" indent="0" algn="r">
              <a:buNone/>
            </a:pPr>
            <a:r>
              <a:rPr lang="en-GB" sz="1100" dirty="0" smtClean="0"/>
              <a:t>								   					</a:t>
            </a:r>
            <a:r>
              <a:rPr lang="en-GB" sz="1100" b="1" u="sng" dirty="0" smtClean="0">
                <a:hlinkClick r:id="rId12"/>
              </a:rPr>
              <a:t>http://www.oxforddictionaries.com/definition/learner/democracy</a:t>
            </a:r>
            <a:endParaRPr lang="en-GB" sz="1100" b="1" u="sng"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4</a:t>
            </a:fld>
            <a:endParaRPr lang="en-GB"/>
          </a:p>
        </p:txBody>
      </p:sp>
    </p:spTree>
    <p:extLst>
      <p:ext uri="{BB962C8B-B14F-4D97-AF65-F5344CB8AC3E}">
        <p14:creationId xmlns:p14="http://schemas.microsoft.com/office/powerpoint/2010/main" val="1398359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200" dirty="0" smtClean="0"/>
              <a:t>4 Pillars:</a:t>
            </a:r>
          </a:p>
          <a:p>
            <a:pPr marL="0" indent="0">
              <a:buFont typeface="Arial" panose="020B0604020202020204" pitchFamily="34" charset="0"/>
              <a:buNone/>
            </a:pPr>
            <a:r>
              <a:rPr lang="en-GB" sz="1200" dirty="0" smtClean="0"/>
              <a:t>Justice:</a:t>
            </a:r>
            <a:r>
              <a:rPr lang="en-GB" sz="1200" baseline="0" dirty="0" smtClean="0"/>
              <a:t> Fair treatment of individuals, Equity: Individuals have the same opportunities, Freedom: People have the right to think and speak as they wish, Representation: Elected representatives act on behalf of their membership.</a:t>
            </a:r>
          </a:p>
          <a:p>
            <a:pPr marL="0" indent="0">
              <a:buFont typeface="Arial" panose="020B0604020202020204" pitchFamily="34" charset="0"/>
              <a:buNone/>
            </a:pPr>
            <a:endParaRPr lang="en-GB" sz="1200" baseline="0" dirty="0" smtClean="0"/>
          </a:p>
          <a:p>
            <a:pPr marL="0" indent="0">
              <a:buFont typeface="Arial" panose="020B0604020202020204" pitchFamily="34" charset="0"/>
              <a:buNone/>
            </a:pPr>
            <a:endParaRPr lang="en-GB"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dirty="0" smtClean="0"/>
              <a:t>Additional information:</a:t>
            </a:r>
          </a:p>
          <a:p>
            <a:pPr marL="0" indent="0">
              <a:buFont typeface="Arial" panose="020B0604020202020204" pitchFamily="34" charset="0"/>
              <a:buNone/>
            </a:pPr>
            <a:endParaRPr lang="en-GB" sz="1200" dirty="0" smtClean="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Democracy is important because it give people equal opportunities to help make laws, vote for leaders and be protected by laws and rights that are in place. Democracy is a governmental structure that focuses on the rights of the people rather than the rights that the government has to control the citizens.</a:t>
            </a:r>
          </a:p>
          <a:p>
            <a:pPr marL="171450" indent="-171450">
              <a:buFont typeface="Arial" panose="020B0604020202020204" pitchFamily="34" charset="0"/>
              <a:buChar char="•"/>
            </a:pPr>
            <a:endParaRPr lang="en-GB" sz="1200" dirty="0" smtClean="0"/>
          </a:p>
          <a:p>
            <a:r>
              <a:rPr lang="en-GB" sz="1200" b="0" i="0" kern="1200" dirty="0" smtClean="0">
                <a:solidFill>
                  <a:schemeClr val="tx1"/>
                </a:solidFill>
                <a:effectLst/>
                <a:latin typeface="+mn-lt"/>
                <a:ea typeface="+mn-ea"/>
                <a:cs typeface="+mn-cs"/>
              </a:rPr>
              <a:t>Every person</a:t>
            </a:r>
            <a:r>
              <a:rPr lang="en-GB" sz="1200" b="0" i="0" kern="1200" baseline="0" dirty="0" smtClean="0">
                <a:solidFill>
                  <a:schemeClr val="tx1"/>
                </a:solidFill>
                <a:effectLst/>
                <a:latin typeface="+mn-lt"/>
                <a:ea typeface="+mn-ea"/>
                <a:cs typeface="+mn-cs"/>
              </a:rPr>
              <a:t> that is a member of your Society</a:t>
            </a:r>
            <a:r>
              <a:rPr lang="en-GB" sz="1200" b="0" i="0" kern="1200" dirty="0" smtClean="0">
                <a:solidFill>
                  <a:schemeClr val="tx1"/>
                </a:solidFill>
                <a:effectLst/>
                <a:latin typeface="+mn-lt"/>
                <a:ea typeface="+mn-ea"/>
                <a:cs typeface="+mn-cs"/>
              </a:rPr>
              <a:t> has the same rights and is protected against any infringement by the law. Every individual has the right within the</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legal limits of your Society’s</a:t>
            </a:r>
            <a:r>
              <a:rPr lang="en-GB" sz="1200" b="0" i="0" kern="1200" baseline="0" dirty="0" smtClean="0">
                <a:solidFill>
                  <a:schemeClr val="tx1"/>
                </a:solidFill>
                <a:effectLst/>
                <a:latin typeface="+mn-lt"/>
                <a:ea typeface="+mn-ea"/>
                <a:cs typeface="+mn-cs"/>
              </a:rPr>
              <a:t> &amp; Students’ Union Constitution </a:t>
            </a:r>
            <a:r>
              <a:rPr lang="en-GB" sz="1200" b="0" i="0" kern="1200" dirty="0" smtClean="0">
                <a:solidFill>
                  <a:schemeClr val="tx1"/>
                </a:solidFill>
                <a:effectLst/>
                <a:latin typeface="+mn-lt"/>
                <a:ea typeface="+mn-ea"/>
                <a:cs typeface="+mn-cs"/>
              </a:rPr>
              <a:t>to write and say anything freely.</a:t>
            </a:r>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endParaRPr lang="en-GB" sz="1200" dirty="0" smtClean="0"/>
          </a:p>
          <a:p>
            <a:pPr marL="171450" indent="-171450">
              <a:buFont typeface="Arial" panose="020B0604020202020204" pitchFamily="34" charset="0"/>
              <a:buChar char="•"/>
            </a:pPr>
            <a:r>
              <a:rPr lang="en-GB" sz="1200" dirty="0" smtClean="0"/>
              <a:t>Democracy allows equal rights for all</a:t>
            </a:r>
            <a:r>
              <a:rPr lang="en-GB" sz="1200" baseline="0" dirty="0" smtClean="0"/>
              <a:t> as it is,</a:t>
            </a:r>
            <a:r>
              <a:rPr lang="en-GB" sz="1200" dirty="0" smtClean="0"/>
              <a:t> not solely focused on making everyone equal, but allows everyone the choice to be equal with others. Society</a:t>
            </a:r>
            <a:r>
              <a:rPr lang="en-GB" sz="1200" baseline="0" dirty="0" smtClean="0"/>
              <a:t> members </a:t>
            </a:r>
            <a:r>
              <a:rPr lang="en-GB" sz="1200" dirty="0" smtClean="0"/>
              <a:t>are able to vote for officers</a:t>
            </a:r>
            <a:r>
              <a:rPr lang="en-GB" sz="1200" baseline="0" dirty="0" smtClean="0"/>
              <a:t> that </a:t>
            </a:r>
            <a:r>
              <a:rPr lang="en-GB" sz="1200" dirty="0" smtClean="0"/>
              <a:t>they think would be acceptable to make major decisions for the Society, and they are allowed to periodically choose new officers. </a:t>
            </a:r>
          </a:p>
          <a:p>
            <a:pPr marL="0" indent="0">
              <a:buFont typeface="Arial" panose="020B0604020202020204" pitchFamily="34" charset="0"/>
              <a:buNone/>
            </a:pPr>
            <a:endParaRPr lang="en-GB" sz="1200" dirty="0" smtClean="0"/>
          </a:p>
          <a:p>
            <a:pPr marL="171450" indent="-171450">
              <a:buFont typeface="Arial" panose="020B0604020202020204" pitchFamily="34" charset="0"/>
              <a:buChar char="•"/>
            </a:pPr>
            <a:r>
              <a:rPr lang="en-GB" sz="1200" b="0" i="0" kern="1200" dirty="0" smtClean="0">
                <a:solidFill>
                  <a:schemeClr val="tx1"/>
                </a:solidFill>
                <a:effectLst/>
                <a:latin typeface="+mn-lt"/>
                <a:ea typeface="+mn-ea"/>
                <a:cs typeface="+mn-cs"/>
              </a:rPr>
              <a:t>Many decisions</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must be made quickly in order for them to be effective. As a result, there often is insufficient time to gather all of your members</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together to take a mass vote on such issues, especially in large populations. Another advantage is that ordinary members often just don’t have any interest in politics. They are not informed on the issues, whereas elected officials are specifically informed</a:t>
            </a:r>
            <a:r>
              <a:rPr lang="en-GB" sz="1200" b="0" i="0" kern="1200" baseline="0" dirty="0" smtClean="0">
                <a:solidFill>
                  <a:schemeClr val="tx1"/>
                </a:solidFill>
                <a:effectLst/>
                <a:latin typeface="+mn-lt"/>
                <a:ea typeface="+mn-ea"/>
                <a:cs typeface="+mn-cs"/>
              </a:rPr>
              <a:t>, for example through the workshop you are undertaking today.</a:t>
            </a:r>
            <a:r>
              <a:rPr lang="en-GB" sz="1200" b="0" i="0" kern="1200" dirty="0" smtClean="0">
                <a:solidFill>
                  <a:schemeClr val="tx1"/>
                </a:solidFill>
                <a:effectLst/>
                <a:latin typeface="+mn-lt"/>
                <a:ea typeface="+mn-ea"/>
                <a:cs typeface="+mn-cs"/>
              </a:rPr>
              <a:t> </a:t>
            </a:r>
            <a:endParaRPr lang="en-GB" sz="1200" dirty="0" smtClean="0"/>
          </a:p>
          <a:p>
            <a:pPr marL="0" indent="0">
              <a:buFont typeface="Arial" panose="020B0604020202020204" pitchFamily="34" charset="0"/>
              <a:buNone/>
            </a:pPr>
            <a:endParaRPr lang="en-GB" dirty="0" smtClean="0"/>
          </a:p>
          <a:p>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5</a:t>
            </a:fld>
            <a:endParaRPr lang="en-GB"/>
          </a:p>
        </p:txBody>
      </p:sp>
    </p:spTree>
    <p:extLst>
      <p:ext uri="{BB962C8B-B14F-4D97-AF65-F5344CB8AC3E}">
        <p14:creationId xmlns:p14="http://schemas.microsoft.com/office/powerpoint/2010/main" val="880211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u="sng" dirty="0" smtClean="0"/>
              <a:t>Important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Student</a:t>
            </a:r>
            <a:r>
              <a:rPr lang="en-GB" baseline="0" dirty="0" smtClean="0"/>
              <a:t> Senate - </a:t>
            </a:r>
            <a:r>
              <a:rPr lang="en-GB" sz="1200" dirty="0" smtClean="0">
                <a:latin typeface="Calibri" panose="020F0502020204030204" pitchFamily="34" charset="0"/>
              </a:rPr>
              <a:t>Main policy making body of the Union on all matters excluding those set out in Clause 60 of the constitution. It shall also be the body for holding to account the Executive and Board of Trustee’s between AGMs.</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Executive</a:t>
            </a:r>
            <a:r>
              <a:rPr lang="en-GB" baseline="0" dirty="0" smtClean="0"/>
              <a:t> Committee - </a:t>
            </a:r>
            <a:r>
              <a:rPr lang="en-GB" sz="1200" dirty="0" smtClean="0">
                <a:latin typeface="Calibri" panose="020F0502020204030204" pitchFamily="34" charset="0"/>
              </a:rPr>
              <a:t>Provide the day to day leadership of the Union, promote and defend the rights of Members, campaign on issues affecting Members of the SU, promote involvement in the activities of the Union, consult with Members of the SU, direct services offered by the SU, implement policy set by Student Senate, communicate to the Members, the University and other organisations, development of the SU, represent the Union to the University and other external bodies, student experience.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Calibri" panose="020F0502020204030204" pitchFamily="34" charset="0"/>
            </a:endParaRPr>
          </a:p>
          <a:p>
            <a:r>
              <a:rPr lang="en-GB" sz="1200" dirty="0" smtClean="0">
                <a:latin typeface="Calibri" panose="020F0502020204030204" pitchFamily="34" charset="0"/>
              </a:rPr>
              <a:t>Activities Committee</a:t>
            </a:r>
            <a:r>
              <a:rPr lang="en-GB" sz="1200" baseline="0" dirty="0" smtClean="0">
                <a:latin typeface="Calibri" panose="020F0502020204030204" pitchFamily="34" charset="0"/>
              </a:rPr>
              <a:t> - </a:t>
            </a:r>
            <a:r>
              <a:rPr lang="en-GB" sz="1200" dirty="0" smtClean="0">
                <a:latin typeface="Calibri" panose="020F0502020204030204" pitchFamily="34" charset="0"/>
              </a:rPr>
              <a:t>To research, identify areas for policy development, improve the student experience ,run campaigns, run activities and </a:t>
            </a:r>
          </a:p>
          <a:p>
            <a:r>
              <a:rPr lang="en-GB" sz="1200" dirty="0" smtClean="0">
                <a:latin typeface="Calibri" panose="020F0502020204030204" pitchFamily="34" charset="0"/>
              </a:rPr>
              <a:t>monitor budgets.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Calibri" panose="020F0502020204030204" pitchFamily="34"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alibri" panose="020F0502020204030204" pitchFamily="34" charset="0"/>
              </a:rPr>
              <a:t>Sports/Societies</a:t>
            </a:r>
            <a:r>
              <a:rPr lang="en-GB" sz="1200" baseline="0" dirty="0" smtClean="0">
                <a:latin typeface="Calibri" panose="020F0502020204030204" pitchFamily="34" charset="0"/>
              </a:rPr>
              <a:t> Federation - </a:t>
            </a:r>
            <a:r>
              <a:rPr lang="en-GB" sz="1000" dirty="0" smtClean="0">
                <a:latin typeface="Calibri" panose="020F0502020204030204" pitchFamily="34" charset="0"/>
              </a:rPr>
              <a:t>Implement Federation policy,  Allocation of funds, run social and other events, campaign on related issues, raise the profile of Clubs/Societies, development opportunities for the Federation and its members.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Calibri" panose="020F0502020204030204" pitchFamily="34" charset="0"/>
            </a:endParaRPr>
          </a:p>
          <a:p>
            <a:r>
              <a:rPr lang="en-GB" sz="1200" dirty="0" smtClean="0">
                <a:latin typeface="Calibri" panose="020F0502020204030204" pitchFamily="34" charset="0"/>
              </a:rPr>
              <a:t>Clubs/Societies</a:t>
            </a:r>
            <a:r>
              <a:rPr lang="en-GB" sz="1200" baseline="0" dirty="0" smtClean="0">
                <a:latin typeface="Calibri" panose="020F0502020204030204" pitchFamily="34" charset="0"/>
              </a:rPr>
              <a:t> - </a:t>
            </a:r>
            <a:r>
              <a:rPr lang="en-GB" sz="1200" dirty="0" smtClean="0">
                <a:latin typeface="Calibri" panose="020F0502020204030204" pitchFamily="34" charset="0"/>
              </a:rPr>
              <a:t>Engage members/Officers, provide a safe and welcoming environment for members/Officers and </a:t>
            </a:r>
          </a:p>
          <a:p>
            <a:r>
              <a:rPr lang="en-GB" sz="1200" dirty="0" smtClean="0">
                <a:latin typeface="Calibri" panose="020F0502020204030204" pitchFamily="34" charset="0"/>
              </a:rPr>
              <a:t>provide social and developmental opportunities.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Calibri" panose="020F0502020204030204" pitchFamily="34" charset="0"/>
            </a:endParaRPr>
          </a:p>
          <a:p>
            <a:endParaRPr lang="en-GB" dirty="0" smtClean="0"/>
          </a:p>
          <a:p>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6</a:t>
            </a:fld>
            <a:endParaRPr lang="en-GB"/>
          </a:p>
        </p:txBody>
      </p:sp>
    </p:spTree>
    <p:extLst>
      <p:ext uri="{BB962C8B-B14F-4D97-AF65-F5344CB8AC3E}">
        <p14:creationId xmlns:p14="http://schemas.microsoft.com/office/powerpoint/2010/main" val="2830725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u="sng" dirty="0" smtClean="0"/>
              <a:t>Important information:</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The Sports/Societies Federations are the collective organisations of all Clubs/Societies in the Students’ Union</a:t>
            </a:r>
            <a:r>
              <a:rPr lang="en-GB" baseline="0" dirty="0" smtClean="0"/>
              <a:t> and is:</a:t>
            </a:r>
            <a:endParaRPr lang="en-GB" dirty="0" smtClean="0"/>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A great way of providing input on what the student body</a:t>
            </a:r>
            <a:r>
              <a:rPr lang="en-GB" baseline="0" dirty="0" smtClean="0"/>
              <a:t> </a:t>
            </a:r>
            <a:r>
              <a:rPr lang="en-GB" dirty="0" smtClean="0"/>
              <a:t>would like to see their own Students’ Union providing. </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It also aims to foster and encourage strong &amp; active student Clubs/Societies at the University of Chichester. </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The body that approves any group that wish to become an official Club/Society. </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It allows Clubs/Societies to collectively decide on the regulations that will govern them, how their funding should be allocated &amp; whether or not to allow approve new Clubs/Societies.  </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Reviews and implements best practise and development of Clubs/Societies and its members.</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Secures financial income for Clubs/Societies to apply for funding for the delivery of their activities.</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The day to day decision making of the Clubs/Societies Federation is conducted by the Sports/Societies Federation Committee, a group of five students elected once a year by all the members of all Clubs/Societies, chaired by the Sports/Societies Federation President of the Students’ Union. </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The Committee will be elected at the Sports/Societies Federation Annual General Meeting &amp; any member of any Club/Society can put themselves forward for election.</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The Committee will meet once a month to oversee &amp; direct the Sports/Societies Federation &amp; will report to the Students’ Union Activities Committee</a:t>
            </a:r>
          </a:p>
          <a:p>
            <a:pPr marL="171450" indent="-171450">
              <a:buFont typeface="Arial" panose="020B0604020202020204" pitchFamily="34" charset="0"/>
              <a:buChar char="•"/>
            </a:pPr>
            <a:endParaRPr lang="en-GB" dirty="0" smtClean="0"/>
          </a:p>
          <a:p>
            <a:pPr marL="0" indent="0">
              <a:buFont typeface="Arial" panose="020B0604020202020204" pitchFamily="34" charset="0"/>
              <a:buNone/>
            </a:pPr>
            <a:r>
              <a:rPr lang="en-US" b="1" u="sng" dirty="0" smtClean="0"/>
              <a:t>Important</a:t>
            </a:r>
            <a:r>
              <a:rPr lang="en-US" b="1" u="sng" baseline="0" dirty="0" smtClean="0"/>
              <a:t> information:</a:t>
            </a:r>
            <a:endParaRPr lang="en-US" b="1" u="sng" dirty="0" smtClean="0"/>
          </a:p>
          <a:p>
            <a:pPr marL="171450" indent="-171450">
              <a:buFont typeface="Arial" panose="020B0604020202020204" pitchFamily="34" charset="0"/>
              <a:buChar char="•"/>
            </a:pPr>
            <a:endParaRPr lang="en-US" b="1" dirty="0" smtClean="0"/>
          </a:p>
          <a:p>
            <a:pPr marL="171450" indent="-171450">
              <a:buFont typeface="Arial" panose="020B0604020202020204" pitchFamily="34" charset="0"/>
              <a:buChar char="•"/>
            </a:pPr>
            <a:r>
              <a:rPr lang="en-US" b="1" dirty="0" smtClean="0"/>
              <a:t>Societies</a:t>
            </a:r>
            <a:r>
              <a:rPr lang="en-US" b="1" baseline="0" dirty="0" smtClean="0"/>
              <a:t> Federation Membership</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0" baseline="0" dirty="0" smtClean="0"/>
              <a:t>Every student who wishes to join a Society must first join the Societies Federation.</a:t>
            </a:r>
          </a:p>
          <a:p>
            <a:r>
              <a:rPr lang="en-GB" sz="1200" kern="1200" dirty="0" smtClean="0">
                <a:solidFill>
                  <a:schemeClr val="tx1"/>
                </a:solidFill>
                <a:effectLst/>
                <a:latin typeface="+mn-lt"/>
                <a:ea typeface="+mn-ea"/>
                <a:cs typeface="+mn-cs"/>
              </a:rPr>
              <a:t>Once they have completed this they will then be able to join as many Societies as they so wish.</a:t>
            </a:r>
          </a:p>
          <a:p>
            <a:r>
              <a:rPr lang="en-GB" sz="1200" kern="1200" dirty="0" smtClean="0">
                <a:solidFill>
                  <a:schemeClr val="tx1"/>
                </a:solidFill>
                <a:effectLst/>
                <a:latin typeface="+mn-lt"/>
                <a:ea typeface="+mn-ea"/>
                <a:cs typeface="+mn-cs"/>
              </a:rPr>
              <a:t>The fee for joining the Societies Federation is set at £5 and lasts for a year. This membership will expire in August of each year regardles</a:t>
            </a:r>
            <a:r>
              <a:rPr lang="en-GB" sz="1200" kern="1200" baseline="0" dirty="0" smtClean="0">
                <a:solidFill>
                  <a:schemeClr val="tx1"/>
                </a:solidFill>
                <a:effectLst/>
                <a:latin typeface="+mn-lt"/>
                <a:ea typeface="+mn-ea"/>
                <a:cs typeface="+mn-cs"/>
              </a:rPr>
              <a:t>s of the date of purchase.</a:t>
            </a:r>
          </a:p>
          <a:p>
            <a:r>
              <a:rPr lang="en-GB" sz="1200" kern="1200" dirty="0" smtClean="0">
                <a:solidFill>
                  <a:schemeClr val="tx1"/>
                </a:solidFill>
                <a:effectLst/>
                <a:latin typeface="+mn-lt"/>
                <a:ea typeface="+mn-ea"/>
                <a:cs typeface="+mn-cs"/>
              </a:rPr>
              <a:t>The fee however, for each individual Society, is set annually by the Society themselves, and will include certain benefits or include a range of costs that the Society need to cover in order to sustain themselves. </a:t>
            </a:r>
          </a:p>
          <a:p>
            <a:r>
              <a:rPr lang="en-GB" sz="1200" kern="1200" dirty="0" smtClean="0">
                <a:solidFill>
                  <a:schemeClr val="tx1"/>
                </a:solidFill>
                <a:effectLst/>
                <a:latin typeface="+mn-lt"/>
                <a:ea typeface="+mn-ea"/>
                <a:cs typeface="+mn-cs"/>
              </a:rPr>
              <a:t>A prime example of this is if a Society requires a higher level of insurance as they deliver physical activities and therefore are required to have a membership fee of £3.</a:t>
            </a:r>
          </a:p>
          <a:p>
            <a:pPr marL="0" indent="0">
              <a:buFont typeface="Arial" panose="020B0604020202020204" pitchFamily="34" charset="0"/>
              <a:buNone/>
            </a:pPr>
            <a:endParaRPr lang="en-US" b="0" baseline="0" dirty="0" smtClean="0"/>
          </a:p>
          <a:p>
            <a:pPr marL="0" indent="0">
              <a:buFont typeface="Arial" panose="020B0604020202020204" pitchFamily="34" charset="0"/>
              <a:buNone/>
            </a:pPr>
            <a:endParaRPr lang="en-US" b="0" dirty="0" smtClean="0"/>
          </a:p>
          <a:p>
            <a:pPr marL="171450" indent="-171450">
              <a:buFont typeface="Arial" panose="020B0604020202020204" pitchFamily="34" charset="0"/>
              <a:buChar char="•"/>
            </a:pPr>
            <a:r>
              <a:rPr lang="en-US" b="1" dirty="0" smtClean="0"/>
              <a:t>Societies Federation Meetings</a:t>
            </a:r>
          </a:p>
          <a:p>
            <a:pPr marL="0" indent="0">
              <a:buNone/>
            </a:pPr>
            <a:endParaRPr lang="en-US" dirty="0" smtClean="0"/>
          </a:p>
          <a:p>
            <a:pPr marL="0" indent="0">
              <a:buNone/>
            </a:pPr>
            <a:r>
              <a:rPr lang="en-US" dirty="0" smtClean="0"/>
              <a:t>The Societies Federation Committee must attend meetings at least every 4-6 weeks. The Societies Federation, along with the AGM and EGM, is the</a:t>
            </a:r>
            <a:r>
              <a:rPr lang="en-US" baseline="0" dirty="0" smtClean="0"/>
              <a:t> </a:t>
            </a:r>
            <a:r>
              <a:rPr lang="en-US" dirty="0" smtClean="0"/>
              <a:t>highest democratic decision making body in Societies, where motions brought forward by Societies or the Executive Committee are voted upon. Any changes that are discussed and voted upon during Federation Meetings will then be submitted to the Activities Committee for approval or further discussion.  The final motion will then be presented to the Student Senate for ratification by the Societies Federation President.</a:t>
            </a:r>
            <a:br>
              <a:rPr lang="en-US" dirty="0" smtClean="0"/>
            </a:br>
            <a:r>
              <a:rPr lang="en-US" dirty="0" smtClean="0"/>
              <a:t/>
            </a:r>
            <a:br>
              <a:rPr lang="en-US" dirty="0" smtClean="0"/>
            </a:br>
            <a:r>
              <a:rPr lang="en-US" dirty="0" smtClean="0"/>
              <a:t>The Societies Federation will also receive reports from the all ratified Societies and will discuss the ratification of potential new Societies as well as approving Society activity and funding applications.</a:t>
            </a:r>
          </a:p>
          <a:p>
            <a:pPr marL="0" indent="0">
              <a:buNone/>
            </a:pPr>
            <a:endParaRPr lang="en-GB" dirty="0" smtClean="0"/>
          </a:p>
          <a:p>
            <a:pPr marL="171450" indent="-171450">
              <a:buFont typeface="Arial" panose="020B0604020202020204" pitchFamily="34" charset="0"/>
              <a:buChar char="•"/>
            </a:pPr>
            <a:r>
              <a:rPr lang="en-US" b="1" dirty="0" smtClean="0"/>
              <a:t>Societies Annual General Meeting (AGM)</a:t>
            </a:r>
          </a:p>
          <a:p>
            <a:pPr marL="0" indent="0">
              <a:buNone/>
            </a:pPr>
            <a:endParaRPr lang="en-US" dirty="0" smtClean="0"/>
          </a:p>
          <a:p>
            <a:pPr marL="0" indent="0">
              <a:buNone/>
            </a:pPr>
            <a:r>
              <a:rPr lang="en-US" dirty="0" smtClean="0"/>
              <a:t>Held towards the end of the academic year, this meeting is open to all members of Societies and is one of the main decision making forums that Societies can be involved in and is where Societies’ motions are ratified. This is also where the Societies Federation Committee is elected. </a:t>
            </a:r>
          </a:p>
          <a:p>
            <a:pPr marL="0" indent="0">
              <a:buNone/>
            </a:pPr>
            <a:endParaRPr lang="en-GB" dirty="0" smtClean="0"/>
          </a:p>
          <a:p>
            <a:pPr marL="171450" indent="-171450">
              <a:buFont typeface="Arial" panose="020B0604020202020204" pitchFamily="34" charset="0"/>
              <a:buChar char="•"/>
            </a:pPr>
            <a:r>
              <a:rPr lang="en-US" b="1" dirty="0" smtClean="0"/>
              <a:t>Societies Emergency General Meeting (EGM)</a:t>
            </a:r>
          </a:p>
          <a:p>
            <a:pPr marL="0" indent="0">
              <a:buNone/>
            </a:pPr>
            <a:endParaRPr lang="en-US" b="1" dirty="0" smtClean="0"/>
          </a:p>
          <a:p>
            <a:pPr marL="0" indent="0">
              <a:buNone/>
            </a:pPr>
            <a:r>
              <a:rPr lang="en-US" dirty="0" smtClean="0"/>
              <a:t>An EGM is very much like the AGM, except that it may be called at any time and usually has a specific focus. An EGM may be called by: </a:t>
            </a:r>
            <a:endParaRPr lang="en-GB" dirty="0" smtClean="0"/>
          </a:p>
          <a:p>
            <a:pPr marL="400050" lvl="1" indent="0">
              <a:buNone/>
            </a:pPr>
            <a:r>
              <a:rPr lang="en-US" dirty="0" smtClean="0"/>
              <a:t>The Societies Federation President</a:t>
            </a:r>
            <a:endParaRPr lang="en-GB" dirty="0" smtClean="0"/>
          </a:p>
          <a:p>
            <a:pPr marL="400050" lvl="1" indent="0">
              <a:buNone/>
            </a:pPr>
            <a:r>
              <a:rPr lang="en-US" dirty="0" smtClean="0"/>
              <a:t>The Societies Federation Committee </a:t>
            </a:r>
            <a:endParaRPr lang="en-GB" dirty="0" smtClean="0"/>
          </a:p>
          <a:p>
            <a:pPr marL="400050" lvl="1" indent="0">
              <a:buNone/>
            </a:pPr>
            <a:r>
              <a:rPr lang="en-US" dirty="0" smtClean="0"/>
              <a:t>The Presidents of 3 Societies as a collective</a:t>
            </a:r>
          </a:p>
          <a:p>
            <a:pPr marL="0" lvl="0" indent="0">
              <a:buNone/>
            </a:pPr>
            <a:endParaRPr lang="en-GB" dirty="0" smtClean="0"/>
          </a:p>
          <a:p>
            <a:pPr marL="171450" indent="-171450">
              <a:buFont typeface="Arial" panose="020B0604020202020204" pitchFamily="34" charset="0"/>
              <a:buChar char="•"/>
            </a:pPr>
            <a:r>
              <a:rPr lang="en-US" b="1" dirty="0" smtClean="0"/>
              <a:t>Voting and Submitting Motions at Meetings</a:t>
            </a:r>
          </a:p>
          <a:p>
            <a:pPr marL="0" indent="0">
              <a:buNone/>
            </a:pPr>
            <a:endParaRPr lang="en-GB" dirty="0" smtClean="0"/>
          </a:p>
          <a:p>
            <a:pPr marL="0" indent="0">
              <a:buNone/>
            </a:pPr>
            <a:r>
              <a:rPr lang="en-US" dirty="0" smtClean="0"/>
              <a:t>At meetings of the Societies Federation, each elected member receives one vote on the motions raised, whilst at the Annual General Meeting and Emergency General Meetings each student who attends and is a member of the Societies Federation receives one vote. </a:t>
            </a:r>
          </a:p>
          <a:p>
            <a:pPr marL="0" indent="0">
              <a:buNone/>
            </a:pPr>
            <a:endParaRPr lang="en-GB" dirty="0" smtClean="0"/>
          </a:p>
          <a:p>
            <a:pPr marL="0" indent="0">
              <a:buNone/>
            </a:pPr>
            <a:r>
              <a:rPr lang="en-US" dirty="0" smtClean="0"/>
              <a:t>At the meeting, there will be opportunity for the proposer to present the motion, and then for those present to debate and finally vote on the motion. If necessary the Societies Federation President can refer motions to the Activities and events Zone committee, the Executive Committee or the Student Senate.</a:t>
            </a:r>
            <a:endParaRPr lang="en-GB" dirty="0" smtClean="0"/>
          </a:p>
          <a:p>
            <a:endParaRPr lang="en-GB" dirty="0" smtClean="0"/>
          </a:p>
          <a:p>
            <a:pPr marL="171450" indent="-171450">
              <a:buFont typeface="Arial" panose="020B0604020202020204" pitchFamily="34" charset="0"/>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7</a:t>
            </a:fld>
            <a:endParaRPr lang="en-GB"/>
          </a:p>
        </p:txBody>
      </p:sp>
    </p:spTree>
    <p:extLst>
      <p:ext uri="{BB962C8B-B14F-4D97-AF65-F5344CB8AC3E}">
        <p14:creationId xmlns:p14="http://schemas.microsoft.com/office/powerpoint/2010/main" val="445117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u="sng" dirty="0" smtClean="0"/>
              <a:t>Important information:</a:t>
            </a:r>
          </a:p>
          <a:p>
            <a:pPr marL="171450" indent="-171450">
              <a:buFont typeface="Arial" panose="020B0604020202020204" pitchFamily="34" charset="0"/>
              <a:buChar char="•"/>
            </a:pPr>
            <a:endParaRPr lang="en-GB" dirty="0" smtClean="0"/>
          </a:p>
          <a:p>
            <a:pPr marL="171450" indent="-171450">
              <a:buFont typeface="Arial" panose="020B0604020202020204" pitchFamily="34" charset="0"/>
              <a:buChar char="•"/>
            </a:pPr>
            <a:r>
              <a:rPr lang="en-GB" dirty="0" smtClean="0"/>
              <a:t>Officer elections</a:t>
            </a:r>
          </a:p>
          <a:p>
            <a:pPr marL="171450" indent="-171450">
              <a:buFont typeface="Arial" panose="020B0604020202020204" pitchFamily="34" charset="0"/>
              <a:buChar char="•"/>
            </a:pPr>
            <a:endParaRPr lang="en-GB"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Hand over the Club/Society to a newly elected Executive at the end of the academic year with the purpose of ensuring that the society continues to function in a healthy manner for the following year.  </a:t>
            </a:r>
          </a:p>
          <a:p>
            <a:r>
              <a:rPr lang="en-GB" sz="1200" kern="1200" dirty="0" smtClean="0">
                <a:solidFill>
                  <a:schemeClr val="tx1"/>
                </a:solidFill>
                <a:effectLst/>
                <a:latin typeface="+mn-lt"/>
                <a:ea typeface="+mn-ea"/>
                <a:cs typeface="+mn-cs"/>
              </a:rPr>
              <a:t>This still applies if the current Committee members wish to continue their role.</a:t>
            </a:r>
          </a:p>
          <a:p>
            <a:r>
              <a:rPr lang="en-GB" sz="1200" kern="1200" dirty="0" smtClean="0">
                <a:solidFill>
                  <a:schemeClr val="tx1"/>
                </a:solidFill>
                <a:effectLst/>
                <a:latin typeface="+mn-lt"/>
                <a:ea typeface="+mn-ea"/>
                <a:cs typeface="+mn-cs"/>
              </a:rPr>
              <a:t>Committee elections should be carried out during your Club’s/Society’s Annual General Meeting</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(AGM) in April to allow plenty of time for handover.</a:t>
            </a:r>
          </a:p>
          <a:p>
            <a:r>
              <a:rPr lang="en-GB" sz="1200" kern="1200" dirty="0" smtClean="0">
                <a:solidFill>
                  <a:schemeClr val="tx1"/>
                </a:solidFill>
                <a:effectLst/>
                <a:latin typeface="+mn-lt"/>
                <a:ea typeface="+mn-ea"/>
                <a:cs typeface="+mn-cs"/>
              </a:rPr>
              <a:t>If an election is needed during the year, an EGM should be called and the same procedure should be carried out</a:t>
            </a:r>
          </a:p>
          <a:p>
            <a:endParaRPr lang="en-GB" dirty="0" smtClean="0"/>
          </a:p>
          <a:p>
            <a:pPr marL="171450" indent="-171450">
              <a:buFont typeface="Arial" panose="020B0604020202020204" pitchFamily="34" charset="0"/>
              <a:buChar char="•"/>
            </a:pPr>
            <a:r>
              <a:rPr lang="en-GB" dirty="0" smtClean="0"/>
              <a:t>Voting</a:t>
            </a:r>
          </a:p>
          <a:p>
            <a:pPr marL="0" indent="0">
              <a:buFont typeface="Arial" panose="020B0604020202020204" pitchFamily="34" charset="0"/>
              <a:buNone/>
            </a:pPr>
            <a:endParaRPr lang="en-GB"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The voting system for a Club/Society is very simple. Everything</a:t>
            </a:r>
            <a:r>
              <a:rPr lang="en-US" sz="1200" kern="1200" baseline="0" dirty="0" smtClean="0">
                <a:solidFill>
                  <a:schemeClr val="tx1"/>
                </a:solidFill>
                <a:effectLst/>
                <a:latin typeface="+mn-lt"/>
                <a:ea typeface="+mn-ea"/>
                <a:cs typeface="+mn-cs"/>
              </a:rPr>
              <a:t> is voted on by the members of the Club/Society and t</a:t>
            </a:r>
            <a:r>
              <a:rPr lang="en-US" sz="1200" kern="1200" dirty="0" smtClean="0">
                <a:solidFill>
                  <a:schemeClr val="tx1"/>
                </a:solidFill>
                <a:effectLst/>
                <a:latin typeface="+mn-lt"/>
                <a:ea typeface="+mn-ea"/>
                <a:cs typeface="+mn-cs"/>
              </a:rPr>
              <a:t>here are two options when it comes to voting. These are either an ‘open vote’ or a Ballot box system.</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Ballot</a:t>
            </a:r>
            <a:r>
              <a:rPr lang="en-US" sz="1200" kern="1200" baseline="0" dirty="0" smtClean="0">
                <a:solidFill>
                  <a:schemeClr val="tx1"/>
                </a:solidFill>
                <a:effectLst/>
                <a:latin typeface="+mn-lt"/>
                <a:ea typeface="+mn-ea"/>
                <a:cs typeface="+mn-cs"/>
              </a:rPr>
              <a:t> box is where each member puts their vote into a vessel of some sort and is anonymous.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smtClean="0">
                <a:solidFill>
                  <a:schemeClr val="tx1"/>
                </a:solidFill>
                <a:effectLst/>
                <a:latin typeface="+mn-lt"/>
                <a:ea typeface="+mn-ea"/>
                <a:cs typeface="+mn-cs"/>
              </a:rPr>
              <a:t>Open vote is where a visible vote takes place and therefore anonymous.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baseline="0" dirty="0" smtClean="0">
                <a:solidFill>
                  <a:schemeClr val="tx1"/>
                </a:solidFill>
                <a:effectLst/>
                <a:latin typeface="+mn-lt"/>
                <a:ea typeface="+mn-ea"/>
                <a:cs typeface="+mn-cs"/>
              </a:rPr>
              <a:t>Voting can be done on or offline but must only be done with actual members and associate members cannot vote.</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8</a:t>
            </a:fld>
            <a:endParaRPr lang="en-GB"/>
          </a:p>
        </p:txBody>
      </p:sp>
    </p:spTree>
    <p:extLst>
      <p:ext uri="{BB962C8B-B14F-4D97-AF65-F5344CB8AC3E}">
        <p14:creationId xmlns:p14="http://schemas.microsoft.com/office/powerpoint/2010/main" val="475600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b="1" u="sng" dirty="0" smtClean="0"/>
              <a:t>Important information:</a:t>
            </a:r>
          </a:p>
          <a:p>
            <a:pPr marL="0" lvl="0" indent="0">
              <a:buFont typeface="Arial" panose="020B0604020202020204" pitchFamily="34" charset="0"/>
              <a:buNone/>
            </a:pPr>
            <a:endParaRPr lang="en-GB" b="1" u="sng" dirty="0" smtClean="0"/>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A Vote of No Confidence (VNC) can be submitted for any member of a Club’s/Society’s Committee.</a:t>
            </a:r>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A VNC can only be submitted by either a petition signed by 51% of all members of the Club/Society; or by a petition signed by two-thirds of the Club’s/Society’s Committee.</a:t>
            </a:r>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The completed petition needs to be forwarded to all the members of the Club’s/Society’s Committee and the Sports/Societies Federation President.</a:t>
            </a:r>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An EGM must then be called.</a:t>
            </a:r>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The Sports/Societies Federation President must be invited to the EGM who shall attend as an impartial observer.</a:t>
            </a:r>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For the VNC to be passed it should be supported by vote by 75% of the eligible voting members at the EGM.</a:t>
            </a:r>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If passed, the Committee member shall give up their seat, but will still be a member of the Club/Society.</a:t>
            </a:r>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If defeated, the Committee member shall continue in their position.</a:t>
            </a:r>
          </a:p>
          <a:p>
            <a:pPr marL="171450" lvl="0" indent="-171450">
              <a:buFont typeface="Arial" panose="020B0604020202020204" pitchFamily="34" charset="0"/>
              <a:buChar char="•"/>
            </a:pPr>
            <a:endParaRPr lang="en-GB" dirty="0" smtClean="0"/>
          </a:p>
          <a:p>
            <a:pPr marL="171450" lvl="0" indent="-171450">
              <a:buFont typeface="Arial" panose="020B0604020202020204" pitchFamily="34" charset="0"/>
              <a:buChar char="•"/>
            </a:pPr>
            <a:r>
              <a:rPr lang="en-GB" dirty="0" smtClean="0"/>
              <a:t>If defeated another VNC against the same person cannot be presented until 28 days after the vote, unless it is vexatious whereby the Sports/Societies Federation President can throw it out with agreement from the President of the Union.</a:t>
            </a:r>
          </a:p>
          <a:p>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9</a:t>
            </a:fld>
            <a:endParaRPr lang="en-GB"/>
          </a:p>
        </p:txBody>
      </p:sp>
    </p:spTree>
    <p:extLst>
      <p:ext uri="{BB962C8B-B14F-4D97-AF65-F5344CB8AC3E}">
        <p14:creationId xmlns:p14="http://schemas.microsoft.com/office/powerpoint/2010/main" val="3368340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Important information:</a:t>
            </a:r>
          </a:p>
          <a:p>
            <a:endParaRPr lang="en-GB" b="1" u="sng" dirty="0" smtClean="0"/>
          </a:p>
          <a:p>
            <a:endParaRPr lang="en-GB" dirty="0" smtClean="0"/>
          </a:p>
          <a:p>
            <a:r>
              <a:rPr lang="en-GB" dirty="0" smtClean="0"/>
              <a:t>Committee</a:t>
            </a:r>
            <a:r>
              <a:rPr lang="en-GB" baseline="0" dirty="0" smtClean="0"/>
              <a:t> roles exist to make sure that every area of activity that is within the Club/Society has a designated individual to be responsible for the success of the Club/Society overall.</a:t>
            </a:r>
          </a:p>
          <a:p>
            <a:r>
              <a:rPr lang="en-GB" baseline="0" dirty="0" smtClean="0"/>
              <a:t>They are there to oversea the day to day logistics in order for the Club/Society to run efficiently and deliver the needs and wants of the membership. </a:t>
            </a:r>
          </a:p>
          <a:p>
            <a:endParaRPr lang="en-GB" baseline="0" dirty="0" smtClean="0"/>
          </a:p>
          <a:p>
            <a:r>
              <a:rPr lang="en-GB" baseline="0" dirty="0" smtClean="0"/>
              <a:t>This being said, it is important to remember that the Officers do not own the Club/Society, the members do; and it is the Club/Society Officers duty to act on behalf of them.</a:t>
            </a:r>
          </a:p>
          <a:p>
            <a:r>
              <a:rPr lang="en-GB" baseline="0" dirty="0" smtClean="0"/>
              <a:t>This is achieved by communicating with your membership and ideally voting on what activities and events they would like to be run.</a:t>
            </a:r>
          </a:p>
          <a:p>
            <a:endParaRPr lang="en-GB" baseline="0" dirty="0" smtClean="0"/>
          </a:p>
          <a:p>
            <a:r>
              <a:rPr lang="en-GB" baseline="0" dirty="0" smtClean="0"/>
              <a:t>Specific training and workshops for each of these roles is available and can be booked online through the </a:t>
            </a:r>
            <a:r>
              <a:rPr lang="en-GB" baseline="0" dirty="0" err="1" smtClean="0"/>
              <a:t>ucsu</a:t>
            </a:r>
            <a:r>
              <a:rPr lang="en-GB" baseline="0" dirty="0" smtClean="0"/>
              <a:t> website.</a:t>
            </a:r>
          </a:p>
          <a:p>
            <a:endParaRPr lang="en-GB" dirty="0"/>
          </a:p>
        </p:txBody>
      </p:sp>
      <p:sp>
        <p:nvSpPr>
          <p:cNvPr id="4" name="Slide Number Placeholder 3"/>
          <p:cNvSpPr>
            <a:spLocks noGrp="1"/>
          </p:cNvSpPr>
          <p:nvPr>
            <p:ph type="sldNum" sz="quarter" idx="10"/>
          </p:nvPr>
        </p:nvSpPr>
        <p:spPr/>
        <p:txBody>
          <a:bodyPr/>
          <a:lstStyle/>
          <a:p>
            <a:fld id="{18E607B4-91FE-4CE0-A82E-A157AB03E023}" type="slidenum">
              <a:rPr lang="en-GB" smtClean="0"/>
              <a:t>10</a:t>
            </a:fld>
            <a:endParaRPr lang="en-GB"/>
          </a:p>
        </p:txBody>
      </p:sp>
    </p:spTree>
    <p:extLst>
      <p:ext uri="{BB962C8B-B14F-4D97-AF65-F5344CB8AC3E}">
        <p14:creationId xmlns:p14="http://schemas.microsoft.com/office/powerpoint/2010/main" val="261370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19A0B7-7782-4DE5-8B4E-20585A03D2DF}"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CEB5B-8621-4C80-84FD-051748A5B37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9A0B7-7782-4DE5-8B4E-20585A03D2DF}"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CEB5B-8621-4C80-84FD-051748A5B37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219A0B7-7782-4DE5-8B4E-20585A03D2DF}"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CEB5B-8621-4C80-84FD-051748A5B379}"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9A0B7-7782-4DE5-8B4E-20585A03D2DF}"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CEB5B-8621-4C80-84FD-051748A5B379}"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9A0B7-7782-4DE5-8B4E-20585A03D2DF}" type="datetimeFigureOut">
              <a:rPr lang="en-GB" smtClean="0"/>
              <a:t>29/06/2016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BCEB5B-8621-4C80-84FD-051748A5B37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219A0B7-7782-4DE5-8B4E-20585A03D2DF}"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BCEB5B-8621-4C80-84FD-051748A5B379}"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19A0B7-7782-4DE5-8B4E-20585A03D2DF}" type="datetimeFigureOut">
              <a:rPr lang="en-GB" smtClean="0"/>
              <a:t>29/06/2016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BCEB5B-8621-4C80-84FD-051748A5B37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19A0B7-7782-4DE5-8B4E-20585A03D2DF}" type="datetimeFigureOut">
              <a:rPr lang="en-GB" smtClean="0"/>
              <a:t>29/06/2016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BCEB5B-8621-4C80-84FD-051748A5B37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219A0B7-7782-4DE5-8B4E-20585A03D2DF}" type="datetimeFigureOut">
              <a:rPr lang="en-GB" smtClean="0"/>
              <a:t>29/06/2016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BCEB5B-8621-4C80-84FD-051748A5B37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219A0B7-7782-4DE5-8B4E-20585A03D2DF}"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BCEB5B-8621-4C80-84FD-051748A5B379}"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9A0B7-7782-4DE5-8B4E-20585A03D2DF}" type="datetimeFigureOut">
              <a:rPr lang="en-GB" smtClean="0"/>
              <a:t>29/06/2016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BCEB5B-8621-4C80-84FD-051748A5B379}"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219A0B7-7782-4DE5-8B4E-20585A03D2DF}" type="datetimeFigureOut">
              <a:rPr lang="en-GB" smtClean="0"/>
              <a:t>29/06/2016</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8BCEB5B-8621-4C80-84FD-051748A5B379}"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3" Type="http://schemas.openxmlformats.org/officeDocument/2006/relationships/hyperlink" Target="mailto:d.beade@chi.ac.uk" TargetMode="External"/><Relationship Id="rId7" Type="http://schemas.openxmlformats.org/officeDocument/2006/relationships/image" Target="../media/image3.jpg"/><Relationship Id="rId2" Type="http://schemas.openxmlformats.org/officeDocument/2006/relationships/hyperlink" Target="mailto:susocieties@chi.ac.uk" TargetMode="Externa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hyperlink" Target="mailto:A.sewell@chi.ac.uk" TargetMode="External"/><Relationship Id="rId4" Type="http://schemas.openxmlformats.org/officeDocument/2006/relationships/hyperlink" Target="mailto:m.riley@chi.ac.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latin typeface="Century Gothic" panose="020B0502020202020204" pitchFamily="34" charset="0"/>
              </a:rPr>
              <a:t>STUDENTS’ UNION &amp; DEMOCRACY</a:t>
            </a: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3627149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endParaRPr lang="en-GB" dirty="0" smtClean="0">
              <a:latin typeface="Century Gothic" panose="020B0502020202020204" pitchFamily="34" charset="0"/>
            </a:endParaRPr>
          </a:p>
          <a:p>
            <a:r>
              <a:rPr lang="en-GB" dirty="0">
                <a:latin typeface="Century Gothic" panose="020B0502020202020204" pitchFamily="34" charset="0"/>
              </a:rPr>
              <a:t>Every </a:t>
            </a:r>
            <a:r>
              <a:rPr lang="en-GB" dirty="0" smtClean="0">
                <a:latin typeface="Century Gothic" panose="020B0502020202020204" pitchFamily="34" charset="0"/>
              </a:rPr>
              <a:t>Club/society </a:t>
            </a:r>
            <a:r>
              <a:rPr lang="en-GB" dirty="0">
                <a:latin typeface="Century Gothic" panose="020B0502020202020204" pitchFamily="34" charset="0"/>
              </a:rPr>
              <a:t>must a have a Committee made up of at least three members</a:t>
            </a:r>
            <a:r>
              <a:rPr lang="en-GB" dirty="0" smtClean="0">
                <a:latin typeface="Century Gothic" panose="020B0502020202020204" pitchFamily="34" charset="0"/>
              </a:rPr>
              <a:t>:</a:t>
            </a:r>
          </a:p>
          <a:p>
            <a:pPr marL="0" indent="0">
              <a:buNone/>
            </a:pPr>
            <a:endParaRPr lang="en-GB" dirty="0">
              <a:latin typeface="Century Gothic" panose="020B0502020202020204" pitchFamily="34" charset="0"/>
            </a:endParaRPr>
          </a:p>
          <a:p>
            <a:pPr>
              <a:buFont typeface="Wingdings" panose="05000000000000000000" pitchFamily="2" charset="2"/>
              <a:buChar char="Ø"/>
            </a:pPr>
            <a:r>
              <a:rPr lang="en-GB" dirty="0" smtClean="0">
                <a:latin typeface="Century Gothic" panose="020B0502020202020204" pitchFamily="34" charset="0"/>
              </a:rPr>
              <a:t>President-</a:t>
            </a:r>
            <a:r>
              <a:rPr lang="en-GB" dirty="0">
                <a:latin typeface="Century Gothic" panose="020B0502020202020204" pitchFamily="34" charset="0"/>
              </a:rPr>
              <a:t>The President oversees the overall running of the </a:t>
            </a:r>
            <a:r>
              <a:rPr lang="en-GB" dirty="0" smtClean="0">
                <a:latin typeface="Century Gothic" panose="020B0502020202020204" pitchFamily="34" charset="0"/>
              </a:rPr>
              <a:t>Club/Society</a:t>
            </a:r>
          </a:p>
          <a:p>
            <a:pPr marL="0" indent="0">
              <a:buNone/>
            </a:pPr>
            <a:endParaRPr lang="en-GB" dirty="0">
              <a:latin typeface="Century Gothic" panose="020B0502020202020204" pitchFamily="34" charset="0"/>
            </a:endParaRPr>
          </a:p>
          <a:p>
            <a:pPr>
              <a:buFont typeface="Wingdings" panose="05000000000000000000" pitchFamily="2" charset="2"/>
              <a:buChar char="Ø"/>
            </a:pPr>
            <a:r>
              <a:rPr lang="en-GB" dirty="0" smtClean="0">
                <a:latin typeface="Century Gothic" panose="020B0502020202020204" pitchFamily="34" charset="0"/>
              </a:rPr>
              <a:t>Treasurer-Responsible for the financial activity</a:t>
            </a:r>
          </a:p>
          <a:p>
            <a:pPr marL="0" indent="0">
              <a:buNone/>
            </a:pPr>
            <a:endParaRPr lang="en-GB" dirty="0">
              <a:latin typeface="Century Gothic" panose="020B0502020202020204" pitchFamily="34" charset="0"/>
            </a:endParaRPr>
          </a:p>
          <a:p>
            <a:pPr>
              <a:buFont typeface="Wingdings" panose="05000000000000000000" pitchFamily="2" charset="2"/>
              <a:buChar char="Ø"/>
            </a:pPr>
            <a:r>
              <a:rPr lang="en-GB" dirty="0" smtClean="0">
                <a:latin typeface="Century Gothic" panose="020B0502020202020204" pitchFamily="34" charset="0"/>
              </a:rPr>
              <a:t>Secretary-</a:t>
            </a:r>
            <a:r>
              <a:rPr lang="en-GB" dirty="0">
                <a:latin typeface="Century Gothic" panose="020B0502020202020204" pitchFamily="34" charset="0"/>
              </a:rPr>
              <a:t>A Secretary’s main priority is to organise </a:t>
            </a:r>
            <a:r>
              <a:rPr lang="en-GB" dirty="0" smtClean="0">
                <a:latin typeface="Century Gothic" panose="020B0502020202020204" pitchFamily="34" charset="0"/>
              </a:rPr>
              <a:t>meetings and </a:t>
            </a:r>
            <a:r>
              <a:rPr lang="en-GB" dirty="0">
                <a:latin typeface="Century Gothic" panose="020B0502020202020204" pitchFamily="34" charset="0"/>
              </a:rPr>
              <a:t>keep the </a:t>
            </a:r>
            <a:r>
              <a:rPr lang="en-GB" dirty="0" smtClean="0">
                <a:latin typeface="Century Gothic" panose="020B0502020202020204" pitchFamily="34" charset="0"/>
              </a:rPr>
              <a:t>Club/Society </a:t>
            </a:r>
            <a:r>
              <a:rPr lang="en-GB" dirty="0">
                <a:latin typeface="Century Gothic" panose="020B0502020202020204" pitchFamily="34" charset="0"/>
              </a:rPr>
              <a:t>members </a:t>
            </a:r>
            <a:r>
              <a:rPr lang="en-GB" dirty="0" smtClean="0">
                <a:latin typeface="Century Gothic" panose="020B0502020202020204" pitchFamily="34" charset="0"/>
              </a:rPr>
              <a:t>informed</a:t>
            </a:r>
          </a:p>
          <a:p>
            <a:endParaRPr lang="en-GB" dirty="0">
              <a:latin typeface="Century Gothic" panose="020B0502020202020204" pitchFamily="34" charset="0"/>
            </a:endParaRPr>
          </a:p>
          <a:p>
            <a:r>
              <a:rPr lang="en-GB" dirty="0" smtClean="0">
                <a:latin typeface="Century Gothic" panose="020B0502020202020204" pitchFamily="34" charset="0"/>
              </a:rPr>
              <a:t>Additional roles can be created. </a:t>
            </a:r>
          </a:p>
          <a:p>
            <a:pPr marL="0" indent="0">
              <a:buNone/>
            </a:pPr>
            <a:r>
              <a:rPr lang="en-GB" dirty="0" smtClean="0">
                <a:latin typeface="Century Gothic" panose="020B0502020202020204" pitchFamily="34" charset="0"/>
              </a:rPr>
              <a:t>     Examples include: Vice President, Media Officer, Events Officer, etc.</a:t>
            </a:r>
            <a:r>
              <a:rPr lang="en-GB" dirty="0">
                <a:latin typeface="Century Gothic" panose="020B0502020202020204" pitchFamily="34" charset="0"/>
              </a:rPr>
              <a:t/>
            </a:r>
            <a:br>
              <a:rPr lang="en-GB" dirty="0">
                <a:latin typeface="Century Gothic" panose="020B0502020202020204" pitchFamily="34" charset="0"/>
              </a:rPr>
            </a:br>
            <a:endParaRPr lang="en-GB" dirty="0">
              <a:latin typeface="Century Gothic" panose="020B0502020202020204" pitchFamily="34" charset="0"/>
            </a:endParaRPr>
          </a:p>
        </p:txBody>
      </p:sp>
      <p:sp>
        <p:nvSpPr>
          <p:cNvPr id="3" name="Title 2"/>
          <p:cNvSpPr>
            <a:spLocks noGrp="1"/>
          </p:cNvSpPr>
          <p:nvPr>
            <p:ph type="title"/>
          </p:nvPr>
        </p:nvSpPr>
        <p:spPr>
          <a:xfrm>
            <a:off x="457200" y="338328"/>
            <a:ext cx="5345575" cy="1252728"/>
          </a:xfrm>
        </p:spPr>
        <p:txBody>
          <a:bodyPr/>
          <a:lstStyle/>
          <a:p>
            <a:r>
              <a:rPr lang="en-GB" dirty="0" smtClean="0">
                <a:latin typeface="Century Gothic" panose="020B0502020202020204" pitchFamily="34" charset="0"/>
              </a:rPr>
              <a:t>COMMITTEE ROLES</a:t>
            </a: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121418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2200" dirty="0" smtClean="0">
                <a:latin typeface="Century Gothic" panose="020B0502020202020204" pitchFamily="34" charset="0"/>
              </a:rPr>
              <a:t>Elected Officers</a:t>
            </a:r>
          </a:p>
          <a:p>
            <a:r>
              <a:rPr lang="en-GB" sz="2200" dirty="0" smtClean="0">
                <a:latin typeface="Century Gothic" panose="020B0502020202020204" pitchFamily="34" charset="0"/>
              </a:rPr>
              <a:t>Permanent staff</a:t>
            </a:r>
          </a:p>
          <a:p>
            <a:r>
              <a:rPr lang="en-GB" sz="2200" dirty="0" smtClean="0">
                <a:latin typeface="Century Gothic" panose="020B0502020202020204" pitchFamily="34" charset="0"/>
              </a:rPr>
              <a:t>Experience</a:t>
            </a:r>
          </a:p>
          <a:p>
            <a:r>
              <a:rPr lang="en-GB" sz="2200" dirty="0" smtClean="0">
                <a:latin typeface="Century Gothic" panose="020B0502020202020204" pitchFamily="34" charset="0"/>
              </a:rPr>
              <a:t>Knowledge </a:t>
            </a:r>
          </a:p>
          <a:p>
            <a:r>
              <a:rPr lang="en-GB" sz="2200" dirty="0" smtClean="0">
                <a:latin typeface="Century Gothic" panose="020B0502020202020204" pitchFamily="34" charset="0"/>
              </a:rPr>
              <a:t>Training</a:t>
            </a:r>
          </a:p>
          <a:p>
            <a:r>
              <a:rPr lang="en-GB" sz="2200" dirty="0" smtClean="0">
                <a:latin typeface="Century Gothic" panose="020B0502020202020204" pitchFamily="34" charset="0"/>
              </a:rPr>
              <a:t>Funding</a:t>
            </a:r>
          </a:p>
          <a:p>
            <a:r>
              <a:rPr lang="en-GB" sz="2200" dirty="0" smtClean="0">
                <a:latin typeface="Century Gothic" panose="020B0502020202020204" pitchFamily="34" charset="0"/>
              </a:rPr>
              <a:t>Contacts</a:t>
            </a:r>
            <a:endParaRPr lang="en-GB" sz="2200" dirty="0">
              <a:latin typeface="Century Gothic" panose="020B0502020202020204" pitchFamily="34" charset="0"/>
            </a:endParaRPr>
          </a:p>
        </p:txBody>
      </p:sp>
      <p:sp>
        <p:nvSpPr>
          <p:cNvPr id="2" name="Title 1"/>
          <p:cNvSpPr>
            <a:spLocks noGrp="1"/>
          </p:cNvSpPr>
          <p:nvPr>
            <p:ph type="title"/>
          </p:nvPr>
        </p:nvSpPr>
        <p:spPr>
          <a:xfrm>
            <a:off x="457200" y="338328"/>
            <a:ext cx="6203032" cy="1252728"/>
          </a:xfrm>
        </p:spPr>
        <p:txBody>
          <a:bodyPr>
            <a:normAutofit fontScale="90000"/>
          </a:bodyPr>
          <a:lstStyle/>
          <a:p>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rPr>
              <a:t>SUPPORT</a:t>
            </a:r>
            <a:br>
              <a:rPr lang="en-GB" dirty="0" smtClean="0">
                <a:latin typeface="Century Gothic" panose="020B0502020202020204" pitchFamily="34" charset="0"/>
              </a:rPr>
            </a:b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2598906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GB" dirty="0" smtClean="0">
                <a:latin typeface="Century Gothic" panose="020B0502020202020204" pitchFamily="34" charset="0"/>
              </a:rPr>
              <a:t>Societies Federation </a:t>
            </a:r>
            <a:r>
              <a:rPr lang="en-GB" dirty="0" smtClean="0">
                <a:latin typeface="Century Gothic" panose="020B0502020202020204" pitchFamily="34" charset="0"/>
              </a:rPr>
              <a:t>President</a:t>
            </a:r>
            <a:r>
              <a:rPr lang="en-GB" dirty="0" smtClean="0">
                <a:latin typeface="Century Gothic" panose="020B0502020202020204" pitchFamily="34" charset="0"/>
              </a:rPr>
              <a:t/>
            </a:r>
            <a:br>
              <a:rPr lang="en-GB" dirty="0" smtClean="0">
                <a:latin typeface="Century Gothic" panose="020B0502020202020204" pitchFamily="34" charset="0"/>
              </a:rPr>
            </a:br>
            <a:r>
              <a:rPr lang="en-GB" dirty="0" smtClean="0">
                <a:latin typeface="Century Gothic" panose="020B0502020202020204" pitchFamily="34" charset="0"/>
                <a:hlinkClick r:id="rId2"/>
              </a:rPr>
              <a:t>susocieties@chi.ac.uk</a:t>
            </a:r>
            <a:endParaRPr lang="en-GB" dirty="0" smtClean="0">
              <a:latin typeface="Century Gothic" panose="020B0502020202020204" pitchFamily="34" charset="0"/>
            </a:endParaRP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Volunteering &amp; Activities Coordinator</a:t>
            </a:r>
            <a:br>
              <a:rPr lang="en-GB" dirty="0" smtClean="0">
                <a:latin typeface="Century Gothic" panose="020B0502020202020204" pitchFamily="34" charset="0"/>
              </a:rPr>
            </a:br>
            <a:r>
              <a:rPr lang="en-GB" dirty="0" smtClean="0">
                <a:latin typeface="Century Gothic" panose="020B0502020202020204" pitchFamily="34" charset="0"/>
              </a:rPr>
              <a:t>Casper Beade </a:t>
            </a:r>
            <a:r>
              <a:rPr lang="en-GB" dirty="0" err="1" smtClean="0">
                <a:latin typeface="Century Gothic" panose="020B0502020202020204" pitchFamily="34" charset="0"/>
              </a:rPr>
              <a:t>Rioseco</a:t>
            </a:r>
            <a:r>
              <a:rPr lang="en-GB" dirty="0">
                <a:latin typeface="Century Gothic" panose="020B0502020202020204" pitchFamily="34" charset="0"/>
              </a:rPr>
              <a:t> </a:t>
            </a:r>
            <a:br>
              <a:rPr lang="en-GB" dirty="0">
                <a:latin typeface="Century Gothic" panose="020B0502020202020204" pitchFamily="34" charset="0"/>
              </a:rPr>
            </a:br>
            <a:r>
              <a:rPr lang="en-GB" dirty="0" smtClean="0">
                <a:latin typeface="Century Gothic" panose="020B0502020202020204" pitchFamily="34" charset="0"/>
                <a:hlinkClick r:id="rId3"/>
              </a:rPr>
              <a:t>d.beade@chi.ac.uk</a:t>
            </a:r>
            <a:r>
              <a:rPr lang="en-GB" dirty="0">
                <a:latin typeface="Century Gothic" panose="020B0502020202020204" pitchFamily="34" charset="0"/>
              </a:rPr>
              <a:t/>
            </a:r>
            <a:br>
              <a:rPr lang="en-GB" dirty="0">
                <a:latin typeface="Century Gothic" panose="020B0502020202020204" pitchFamily="34" charset="0"/>
              </a:rPr>
            </a:br>
            <a:r>
              <a:rPr lang="en-GB" dirty="0" smtClean="0">
                <a:latin typeface="Century Gothic" panose="020B0502020202020204" pitchFamily="34" charset="0"/>
              </a:rPr>
              <a:t>01243 816339</a:t>
            </a:r>
          </a:p>
          <a:p>
            <a:pPr marL="0" indent="0">
              <a:buNone/>
            </a:pPr>
            <a:endParaRPr lang="en-GB" dirty="0" smtClean="0">
              <a:latin typeface="Century Gothic" panose="020B0502020202020204" pitchFamily="34" charset="0"/>
            </a:endParaRPr>
          </a:p>
          <a:p>
            <a:r>
              <a:rPr lang="en-GB" dirty="0" smtClean="0">
                <a:latin typeface="Century Gothic" panose="020B0502020202020204" pitchFamily="34" charset="0"/>
              </a:rPr>
              <a:t>Head of Student Engagement</a:t>
            </a:r>
            <a:br>
              <a:rPr lang="en-GB" dirty="0" smtClean="0">
                <a:latin typeface="Century Gothic" panose="020B0502020202020204" pitchFamily="34" charset="0"/>
              </a:rPr>
            </a:br>
            <a:r>
              <a:rPr lang="en-GB" dirty="0" smtClean="0">
                <a:latin typeface="Century Gothic" panose="020B0502020202020204" pitchFamily="34" charset="0"/>
              </a:rPr>
              <a:t>Mike Riley</a:t>
            </a:r>
            <a:br>
              <a:rPr lang="en-GB" dirty="0" smtClean="0">
                <a:latin typeface="Century Gothic" panose="020B0502020202020204" pitchFamily="34" charset="0"/>
              </a:rPr>
            </a:br>
            <a:r>
              <a:rPr lang="en-GB" dirty="0" smtClean="0">
                <a:latin typeface="Century Gothic" panose="020B0502020202020204" pitchFamily="34" charset="0"/>
                <a:hlinkClick r:id="rId4"/>
              </a:rPr>
              <a:t>m.riley@chi.ac.uk</a:t>
            </a:r>
            <a:r>
              <a:rPr lang="en-GB" dirty="0">
                <a:latin typeface="Century Gothic" panose="020B0502020202020204" pitchFamily="34" charset="0"/>
              </a:rPr>
              <a:t/>
            </a:r>
            <a:br>
              <a:rPr lang="en-GB" dirty="0">
                <a:latin typeface="Century Gothic" panose="020B0502020202020204" pitchFamily="34" charset="0"/>
              </a:rPr>
            </a:br>
            <a:r>
              <a:rPr lang="en-GB" dirty="0" smtClean="0">
                <a:latin typeface="Century Gothic" panose="020B0502020202020204" pitchFamily="34" charset="0"/>
              </a:rPr>
              <a:t>01243 816392</a:t>
            </a:r>
          </a:p>
          <a:p>
            <a:endParaRPr lang="en-GB" dirty="0">
              <a:latin typeface="Century Gothic" panose="020B0502020202020204" pitchFamily="34" charset="0"/>
            </a:endParaRPr>
          </a:p>
          <a:p>
            <a:r>
              <a:rPr lang="en-GB" dirty="0" smtClean="0">
                <a:latin typeface="Century Gothic" panose="020B0502020202020204" pitchFamily="34" charset="0"/>
              </a:rPr>
              <a:t>Sports Administrator</a:t>
            </a:r>
          </a:p>
          <a:p>
            <a:r>
              <a:rPr lang="en-GB" dirty="0" smtClean="0">
                <a:latin typeface="Century Gothic" panose="020B0502020202020204" pitchFamily="34" charset="0"/>
              </a:rPr>
              <a:t>Adam Sewell</a:t>
            </a:r>
          </a:p>
          <a:p>
            <a:r>
              <a:rPr lang="en-GB" dirty="0" smtClean="0">
                <a:latin typeface="Century Gothic" panose="020B0502020202020204" pitchFamily="34" charset="0"/>
                <a:hlinkClick r:id="rId5"/>
              </a:rPr>
              <a:t>A.sewell@chi.ac.uk</a:t>
            </a:r>
            <a:endParaRPr lang="en-GB" dirty="0" smtClean="0">
              <a:latin typeface="Century Gothic" panose="020B0502020202020204" pitchFamily="34" charset="0"/>
            </a:endParaRPr>
          </a:p>
          <a:p>
            <a:r>
              <a:rPr lang="en-GB" dirty="0" smtClean="0">
                <a:latin typeface="Century Gothic" panose="020B0502020202020204" pitchFamily="34" charset="0"/>
              </a:rPr>
              <a:t>01243 816324</a:t>
            </a:r>
          </a:p>
          <a:p>
            <a:endParaRPr lang="en-GB" dirty="0">
              <a:latin typeface="Century Gothic" panose="020B0502020202020204" pitchFamily="34" charset="0"/>
            </a:endParaRPr>
          </a:p>
        </p:txBody>
      </p:sp>
      <p:sp>
        <p:nvSpPr>
          <p:cNvPr id="2" name="Title 1"/>
          <p:cNvSpPr>
            <a:spLocks noGrp="1"/>
          </p:cNvSpPr>
          <p:nvPr>
            <p:ph type="title"/>
          </p:nvPr>
        </p:nvSpPr>
        <p:spPr>
          <a:xfrm>
            <a:off x="457200" y="338328"/>
            <a:ext cx="5482952" cy="1252728"/>
          </a:xfrm>
        </p:spPr>
        <p:txBody>
          <a:bodyPr/>
          <a:lstStyle/>
          <a:p>
            <a:r>
              <a:rPr lang="en-GB" dirty="0" smtClean="0">
                <a:latin typeface="Century Gothic" panose="020B0502020202020204" pitchFamily="34" charset="0"/>
              </a:rPr>
              <a:t>ANY QUESTIONS?</a:t>
            </a: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388790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pPr>
            <a:r>
              <a:rPr lang="en-GB" sz="2000" dirty="0" smtClean="0">
                <a:latin typeface="Century Gothic" panose="020B0502020202020204" pitchFamily="34" charset="0"/>
              </a:rPr>
              <a:t>How Clubs/Societies are / should be run </a:t>
            </a:r>
          </a:p>
          <a:p>
            <a:pPr>
              <a:lnSpc>
                <a:spcPct val="150000"/>
              </a:lnSpc>
            </a:pPr>
            <a:r>
              <a:rPr lang="en-GB" sz="2000" dirty="0" smtClean="0">
                <a:latin typeface="Century Gothic" panose="020B0502020202020204" pitchFamily="34" charset="0"/>
              </a:rPr>
              <a:t>Understanding of were Societies &amp; Sports Federation sit within the SU</a:t>
            </a:r>
          </a:p>
          <a:p>
            <a:pPr>
              <a:lnSpc>
                <a:spcPct val="150000"/>
              </a:lnSpc>
            </a:pPr>
            <a:r>
              <a:rPr lang="en-GB" sz="2000" dirty="0" smtClean="0">
                <a:latin typeface="Century Gothic" panose="020B0502020202020204" pitchFamily="34" charset="0"/>
              </a:rPr>
              <a:t>Highlight the role of elections in your club / society</a:t>
            </a:r>
          </a:p>
          <a:p>
            <a:pPr>
              <a:lnSpc>
                <a:spcPct val="150000"/>
              </a:lnSpc>
            </a:pPr>
            <a:r>
              <a:rPr lang="en-GB" sz="2000" dirty="0" smtClean="0">
                <a:latin typeface="Century Gothic" panose="020B0502020202020204" pitchFamily="34" charset="0"/>
              </a:rPr>
              <a:t>Brief summary of main committee roles</a:t>
            </a:r>
          </a:p>
          <a:p>
            <a:pPr>
              <a:lnSpc>
                <a:spcPct val="150000"/>
              </a:lnSpc>
            </a:pPr>
            <a:r>
              <a:rPr lang="en-GB" sz="2000" dirty="0" smtClean="0">
                <a:latin typeface="Century Gothic" panose="020B0502020202020204" pitchFamily="34" charset="0"/>
              </a:rPr>
              <a:t>What support is available to you</a:t>
            </a:r>
          </a:p>
        </p:txBody>
      </p:sp>
      <p:sp>
        <p:nvSpPr>
          <p:cNvPr id="2" name="Title 1"/>
          <p:cNvSpPr>
            <a:spLocks noGrp="1"/>
          </p:cNvSpPr>
          <p:nvPr>
            <p:ph type="title"/>
          </p:nvPr>
        </p:nvSpPr>
        <p:spPr>
          <a:xfrm>
            <a:off x="457200" y="338328"/>
            <a:ext cx="6203032" cy="1252728"/>
          </a:xfrm>
        </p:spPr>
        <p:txBody>
          <a:bodyPr>
            <a:normAutofit fontScale="90000"/>
          </a:bodyPr>
          <a:lstStyle/>
          <a:p>
            <a:r>
              <a:rPr lang="en-GB" dirty="0" smtClean="0">
                <a:latin typeface="Century Gothic" panose="020B0502020202020204" pitchFamily="34" charset="0"/>
              </a:rPr>
              <a:t>AIMS OF THIS WORKSHOP</a:t>
            </a: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181049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2564904"/>
            <a:ext cx="7920880" cy="3845024"/>
          </a:xfrm>
        </p:spPr>
        <p:txBody>
          <a:bodyPr>
            <a:normAutofit/>
          </a:bodyPr>
          <a:lstStyle/>
          <a:p>
            <a:pPr marL="0" indent="0" algn="ctr">
              <a:buNone/>
            </a:pPr>
            <a:endParaRPr lang="en-GB" sz="1800" b="1" dirty="0" smtClean="0">
              <a:latin typeface="Century Gothic" panose="020B0502020202020204" pitchFamily="34" charset="0"/>
            </a:endParaRPr>
          </a:p>
          <a:p>
            <a:pPr marL="0" indent="0" algn="ctr">
              <a:buNone/>
            </a:pPr>
            <a:r>
              <a:rPr lang="en-GB" sz="3200" dirty="0" smtClean="0">
                <a:latin typeface="Century Gothic" panose="020B0502020202020204" pitchFamily="34" charset="0"/>
              </a:rPr>
              <a:t>A group of  people with a similar interest coming together as a community to engage in activities based around that specific interest</a:t>
            </a:r>
            <a:endParaRPr lang="en-GB" sz="3200" b="1" u="sng" dirty="0">
              <a:latin typeface="Century Gothic" panose="020B0502020202020204" pitchFamily="34" charset="0"/>
            </a:endParaRPr>
          </a:p>
        </p:txBody>
      </p:sp>
      <p:sp>
        <p:nvSpPr>
          <p:cNvPr id="2" name="Title 1"/>
          <p:cNvSpPr>
            <a:spLocks noGrp="1"/>
          </p:cNvSpPr>
          <p:nvPr>
            <p:ph type="title"/>
          </p:nvPr>
        </p:nvSpPr>
        <p:spPr>
          <a:xfrm>
            <a:off x="457200" y="338328"/>
            <a:ext cx="5915000" cy="1252728"/>
          </a:xfrm>
        </p:spPr>
        <p:txBody>
          <a:bodyPr>
            <a:normAutofit/>
          </a:bodyPr>
          <a:lstStyle/>
          <a:p>
            <a:pPr algn="l"/>
            <a:r>
              <a:rPr lang="en-GB" sz="3200" b="1" dirty="0" smtClean="0">
                <a:latin typeface="Century Gothic" panose="020B0502020202020204" pitchFamily="34" charset="0"/>
              </a:rPr>
              <a:t>WHAT IS A CLUB/SOCIETY?</a:t>
            </a:r>
            <a:endParaRPr lang="en-GB" sz="3200" b="1"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2009428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9" y="2675466"/>
            <a:ext cx="8571680" cy="3777870"/>
          </a:xfrm>
        </p:spPr>
        <p:txBody>
          <a:bodyPr>
            <a:normAutofit/>
          </a:bodyPr>
          <a:lstStyle/>
          <a:p>
            <a:pPr marL="0" indent="0">
              <a:buNone/>
            </a:pPr>
            <a:endParaRPr lang="en-GB" sz="1300" b="1" dirty="0" smtClean="0"/>
          </a:p>
          <a:p>
            <a:endParaRPr lang="en-GB" sz="1200" b="1" u="sng" dirty="0"/>
          </a:p>
        </p:txBody>
      </p:sp>
      <p:sp>
        <p:nvSpPr>
          <p:cNvPr id="2" name="Title 1"/>
          <p:cNvSpPr>
            <a:spLocks noGrp="1"/>
          </p:cNvSpPr>
          <p:nvPr>
            <p:ph type="title"/>
          </p:nvPr>
        </p:nvSpPr>
        <p:spPr>
          <a:xfrm>
            <a:off x="457200" y="338328"/>
            <a:ext cx="5842992" cy="1252728"/>
          </a:xfrm>
        </p:spPr>
        <p:txBody>
          <a:bodyPr>
            <a:normAutofit/>
          </a:bodyPr>
          <a:lstStyle/>
          <a:p>
            <a:pPr algn="l"/>
            <a:r>
              <a:rPr lang="en-GB" sz="3200" b="1" dirty="0" smtClean="0">
                <a:latin typeface="Century Gothic" panose="020B0502020202020204" pitchFamily="34" charset="0"/>
              </a:rPr>
              <a:t>WHAT IS DEMOCRACY?</a:t>
            </a:r>
            <a:endParaRPr lang="en-GB" sz="3200" b="1" dirty="0">
              <a:latin typeface="Century Gothic" panose="020B0502020202020204" pitchFamily="34" charset="0"/>
            </a:endParaRPr>
          </a:p>
        </p:txBody>
      </p:sp>
      <p:sp>
        <p:nvSpPr>
          <p:cNvPr id="5" name="Content Placeholder 2"/>
          <p:cNvSpPr txBox="1">
            <a:spLocks/>
          </p:cNvSpPr>
          <p:nvPr/>
        </p:nvSpPr>
        <p:spPr>
          <a:xfrm>
            <a:off x="611560" y="2132856"/>
            <a:ext cx="7920880" cy="1944216"/>
          </a:xfrm>
          <a:prstGeom prst="rect">
            <a:avLst/>
          </a:prstGeom>
        </p:spPr>
        <p:txBody>
          <a:bodyPr vert="horz" lIns="91440" tIns="45720" rIns="91440" bIns="45720" rtlCol="0">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endParaRPr lang="en-GB" sz="1300" b="1" dirty="0" smtClean="0">
              <a:latin typeface="Century Gothic" panose="020B0502020202020204" pitchFamily="34" charset="0"/>
            </a:endParaRPr>
          </a:p>
          <a:p>
            <a:pPr marL="0" indent="0">
              <a:buNone/>
            </a:pPr>
            <a:r>
              <a:rPr lang="en-GB" sz="3200" b="1" dirty="0" smtClean="0">
                <a:latin typeface="Century Gothic" panose="020B0502020202020204" pitchFamily="34" charset="0"/>
              </a:rPr>
              <a:t>Definition:</a:t>
            </a:r>
          </a:p>
          <a:p>
            <a:endParaRPr lang="en-GB" sz="2200" b="1" u="sng" dirty="0">
              <a:latin typeface="Century Gothic" panose="020B0502020202020204" pitchFamily="34" charset="0"/>
            </a:endParaRPr>
          </a:p>
          <a:p>
            <a:r>
              <a:rPr lang="en-GB" sz="2200" dirty="0">
                <a:solidFill>
                  <a:schemeClr val="tx1"/>
                </a:solidFill>
                <a:latin typeface="Century Gothic" panose="020B0502020202020204" pitchFamily="34" charset="0"/>
              </a:rPr>
              <a:t>demos </a:t>
            </a:r>
            <a:r>
              <a:rPr lang="en-GB" sz="2200" dirty="0" smtClean="0">
                <a:solidFill>
                  <a:schemeClr val="tx1"/>
                </a:solidFill>
                <a:latin typeface="Century Gothic" panose="020B0502020202020204" pitchFamily="34" charset="0"/>
              </a:rPr>
              <a:t>“people” + </a:t>
            </a:r>
            <a:r>
              <a:rPr lang="en-GB" sz="2200" dirty="0" err="1">
                <a:solidFill>
                  <a:schemeClr val="tx1"/>
                </a:solidFill>
                <a:latin typeface="Century Gothic" panose="020B0502020202020204" pitchFamily="34" charset="0"/>
              </a:rPr>
              <a:t>kratos</a:t>
            </a:r>
            <a:r>
              <a:rPr lang="en-GB" sz="2200" dirty="0">
                <a:solidFill>
                  <a:schemeClr val="tx1"/>
                </a:solidFill>
                <a:latin typeface="Century Gothic" panose="020B0502020202020204" pitchFamily="34" charset="0"/>
              </a:rPr>
              <a:t> (“rule</a:t>
            </a:r>
            <a:r>
              <a:rPr lang="en-GB" sz="2200" dirty="0" smtClean="0">
                <a:solidFill>
                  <a:schemeClr val="tx1"/>
                </a:solidFill>
                <a:latin typeface="Century Gothic" panose="020B0502020202020204" pitchFamily="34" charset="0"/>
              </a:rPr>
              <a:t>”)</a:t>
            </a:r>
          </a:p>
          <a:p>
            <a:endParaRPr lang="en-GB" sz="2200" dirty="0" smtClean="0">
              <a:solidFill>
                <a:schemeClr val="tx1"/>
              </a:solidFill>
              <a:latin typeface="Century Gothic" panose="020B0502020202020204" pitchFamily="34" charset="0"/>
            </a:endParaRPr>
          </a:p>
          <a:p>
            <a:r>
              <a:rPr lang="en-GB" sz="2200" dirty="0" smtClean="0">
                <a:solidFill>
                  <a:schemeClr val="tx1"/>
                </a:solidFill>
                <a:latin typeface="Century Gothic" panose="020B0502020202020204" pitchFamily="34" charset="0"/>
              </a:rPr>
              <a:t>Literally means “rule by the people”</a:t>
            </a:r>
          </a:p>
          <a:p>
            <a:pPr marL="0" indent="0">
              <a:buNone/>
            </a:pPr>
            <a:endParaRPr lang="en-GB" sz="2200" dirty="0">
              <a:solidFill>
                <a:schemeClr val="tx1"/>
              </a:solidFill>
              <a:latin typeface="Century Gothic" panose="020B0502020202020204" pitchFamily="34" charset="0"/>
            </a:endParaRPr>
          </a:p>
        </p:txBody>
      </p:sp>
      <p:sp>
        <p:nvSpPr>
          <p:cNvPr id="7" name="Content Placeholder 2"/>
          <p:cNvSpPr txBox="1">
            <a:spLocks/>
          </p:cNvSpPr>
          <p:nvPr/>
        </p:nvSpPr>
        <p:spPr>
          <a:xfrm>
            <a:off x="539552" y="4365104"/>
            <a:ext cx="7920880" cy="1512168"/>
          </a:xfrm>
          <a:prstGeom prst="rect">
            <a:avLst/>
          </a:prstGeom>
        </p:spPr>
        <p:txBody>
          <a:bodyPr vert="horz" lIns="91440" tIns="45720" rIns="91440" bIns="45720" rtlCol="0">
            <a:normAutofit fontScale="77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endParaRPr lang="en-GB" b="1" dirty="0" smtClean="0">
              <a:latin typeface="Century Gothic" panose="020B0502020202020204" pitchFamily="34" charset="0"/>
            </a:endParaRPr>
          </a:p>
          <a:p>
            <a:pPr marL="0" indent="0">
              <a:buNone/>
            </a:pPr>
            <a:r>
              <a:rPr lang="en-GB" sz="3100" b="1" dirty="0" smtClean="0">
                <a:latin typeface="Century Gothic" panose="020B0502020202020204" pitchFamily="34" charset="0"/>
              </a:rPr>
              <a:t>How it relates to an SU Society /club:</a:t>
            </a:r>
          </a:p>
          <a:p>
            <a:endParaRPr lang="en-GB" dirty="0">
              <a:solidFill>
                <a:schemeClr val="tx1"/>
              </a:solidFill>
              <a:latin typeface="Century Gothic" panose="020B0502020202020204" pitchFamily="34" charset="0"/>
            </a:endParaRPr>
          </a:p>
          <a:p>
            <a:r>
              <a:rPr lang="en-GB" dirty="0" smtClean="0">
                <a:solidFill>
                  <a:schemeClr val="tx1"/>
                </a:solidFill>
                <a:latin typeface="Century Gothic" panose="020B0502020202020204" pitchFamily="34" charset="0"/>
              </a:rPr>
              <a:t>Everyone has the right to input and vote on what the Club/Society offers and provides for its membership</a:t>
            </a:r>
          </a:p>
          <a:p>
            <a:pPr marL="0" indent="0">
              <a:buNone/>
            </a:pPr>
            <a:endParaRPr lang="en-GB" sz="2000" dirty="0">
              <a:solidFill>
                <a:schemeClr val="tx1"/>
              </a:solidFill>
              <a:latin typeface="Century Gothic" panose="020B0502020202020204" pitchFamily="34" charset="0"/>
            </a:endParaRPr>
          </a:p>
        </p:txBody>
      </p:sp>
      <p:grpSp>
        <p:nvGrpSpPr>
          <p:cNvPr id="8" name="Group 7"/>
          <p:cNvGrpSpPr/>
          <p:nvPr/>
        </p:nvGrpSpPr>
        <p:grpSpPr>
          <a:xfrm>
            <a:off x="5796136" y="332656"/>
            <a:ext cx="2994390" cy="1080120"/>
            <a:chOff x="5004049" y="332656"/>
            <a:chExt cx="3786477" cy="1296064"/>
          </a:xfrm>
        </p:grpSpPr>
        <p:sp>
          <p:nvSpPr>
            <p:cNvPr id="9" name="Rectangle 8"/>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588994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9790" y="2924944"/>
            <a:ext cx="2692617" cy="2692617"/>
          </a:xfrm>
          <a:prstGeom prst="rect">
            <a:avLst/>
          </a:prstGeom>
          <a:effectLst>
            <a:glow>
              <a:schemeClr val="accent1"/>
            </a:glow>
          </a:effectLst>
        </p:spPr>
      </p:pic>
      <p:sp>
        <p:nvSpPr>
          <p:cNvPr id="3" name="Content Placeholder 2"/>
          <p:cNvSpPr>
            <a:spLocks noGrp="1"/>
          </p:cNvSpPr>
          <p:nvPr>
            <p:ph idx="1"/>
          </p:nvPr>
        </p:nvSpPr>
        <p:spPr>
          <a:xfrm>
            <a:off x="323529" y="2492896"/>
            <a:ext cx="5786262" cy="3450696"/>
          </a:xfrm>
        </p:spPr>
        <p:txBody>
          <a:bodyPr>
            <a:noAutofit/>
          </a:bodyPr>
          <a:lstStyle/>
          <a:p>
            <a:pPr marL="0" indent="0">
              <a:buNone/>
            </a:pPr>
            <a:r>
              <a:rPr lang="en-GB" sz="2800" b="1" dirty="0" smtClean="0">
                <a:latin typeface="Century Gothic" panose="020B0502020202020204" pitchFamily="34" charset="0"/>
              </a:rPr>
              <a:t>Four </a:t>
            </a:r>
            <a:r>
              <a:rPr lang="en-GB" sz="2800" b="1" dirty="0">
                <a:latin typeface="Century Gothic" panose="020B0502020202020204" pitchFamily="34" charset="0"/>
              </a:rPr>
              <a:t>major </a:t>
            </a:r>
            <a:r>
              <a:rPr lang="en-GB" sz="2800" b="1" dirty="0" smtClean="0">
                <a:latin typeface="Century Gothic" panose="020B0502020202020204" pitchFamily="34" charset="0"/>
              </a:rPr>
              <a:t>pillars</a:t>
            </a:r>
          </a:p>
          <a:p>
            <a:pPr marL="0" indent="0">
              <a:buNone/>
            </a:pPr>
            <a:endParaRPr lang="en-GB" sz="1000" b="1" dirty="0" smtClean="0">
              <a:latin typeface="Century Gothic" panose="020B0502020202020204" pitchFamily="34" charset="0"/>
            </a:endParaRPr>
          </a:p>
          <a:p>
            <a:pPr marL="342900" indent="-342900">
              <a:buFont typeface="+mj-lt"/>
              <a:buAutoNum type="arabicPeriod"/>
            </a:pPr>
            <a:r>
              <a:rPr lang="en-GB" sz="2800" b="1" dirty="0" smtClean="0">
                <a:solidFill>
                  <a:srgbClr val="002060"/>
                </a:solidFill>
                <a:latin typeface="Century Gothic" panose="020B0502020202020204" pitchFamily="34" charset="0"/>
              </a:rPr>
              <a:t>Justice</a:t>
            </a:r>
            <a:r>
              <a:rPr lang="en-GB" sz="1800" dirty="0" smtClean="0">
                <a:latin typeface="Century Gothic" panose="020B0502020202020204" pitchFamily="34" charset="0"/>
              </a:rPr>
              <a:t> Fair treatment of members</a:t>
            </a:r>
          </a:p>
          <a:p>
            <a:pPr marL="342900" indent="-342900">
              <a:buFont typeface="+mj-lt"/>
              <a:buAutoNum type="arabicPeriod"/>
            </a:pPr>
            <a:endParaRPr lang="en-GB" sz="1800" dirty="0" smtClean="0">
              <a:latin typeface="Century Gothic" panose="020B0502020202020204" pitchFamily="34" charset="0"/>
            </a:endParaRPr>
          </a:p>
          <a:p>
            <a:pPr marL="342900" indent="-342900">
              <a:buFont typeface="+mj-lt"/>
              <a:buAutoNum type="arabicPeriod"/>
            </a:pPr>
            <a:r>
              <a:rPr lang="en-GB" sz="2800" b="1" dirty="0" smtClean="0">
                <a:solidFill>
                  <a:srgbClr val="002060"/>
                </a:solidFill>
                <a:latin typeface="Century Gothic" panose="020B0502020202020204" pitchFamily="34" charset="0"/>
              </a:rPr>
              <a:t>Equality</a:t>
            </a:r>
            <a:r>
              <a:rPr lang="en-GB" sz="2000" dirty="0" smtClean="0">
                <a:latin typeface="Century Gothic" panose="020B0502020202020204" pitchFamily="34" charset="0"/>
              </a:rPr>
              <a:t> </a:t>
            </a:r>
            <a:r>
              <a:rPr lang="en-GB" sz="1800" dirty="0" smtClean="0">
                <a:latin typeface="Century Gothic" panose="020B0502020202020204" pitchFamily="34" charset="0"/>
              </a:rPr>
              <a:t>Equal </a:t>
            </a:r>
            <a:r>
              <a:rPr lang="en-GB" sz="1800" dirty="0">
                <a:latin typeface="Century Gothic" panose="020B0502020202020204" pitchFamily="34" charset="0"/>
              </a:rPr>
              <a:t>opportunities </a:t>
            </a:r>
            <a:r>
              <a:rPr lang="en-GB" sz="1800" dirty="0" smtClean="0">
                <a:latin typeface="Century Gothic" panose="020B0502020202020204" pitchFamily="34" charset="0"/>
              </a:rPr>
              <a:t>for all</a:t>
            </a:r>
            <a:endParaRPr lang="en-GB" sz="1800" dirty="0">
              <a:latin typeface="Century Gothic" panose="020B0502020202020204" pitchFamily="34" charset="0"/>
            </a:endParaRPr>
          </a:p>
          <a:p>
            <a:pPr marL="342900" indent="-342900">
              <a:buFont typeface="+mj-lt"/>
              <a:buAutoNum type="arabicPeriod"/>
            </a:pPr>
            <a:endParaRPr lang="en-GB" sz="1800" dirty="0">
              <a:latin typeface="Century Gothic" panose="020B0502020202020204" pitchFamily="34" charset="0"/>
            </a:endParaRPr>
          </a:p>
          <a:p>
            <a:pPr marL="342900" indent="-342900">
              <a:buFont typeface="+mj-lt"/>
              <a:buAutoNum type="arabicPeriod"/>
            </a:pPr>
            <a:r>
              <a:rPr lang="en-GB" sz="2800" b="1" dirty="0" smtClean="0">
                <a:solidFill>
                  <a:srgbClr val="002060"/>
                </a:solidFill>
                <a:latin typeface="Century Gothic" panose="020B0502020202020204" pitchFamily="34" charset="0"/>
              </a:rPr>
              <a:t>Freedom</a:t>
            </a:r>
            <a:r>
              <a:rPr lang="en-GB" sz="1800" dirty="0">
                <a:latin typeface="Century Gothic" panose="020B0502020202020204" pitchFamily="34" charset="0"/>
              </a:rPr>
              <a:t> </a:t>
            </a:r>
            <a:r>
              <a:rPr lang="en-GB" sz="1800" dirty="0" smtClean="0">
                <a:latin typeface="Century Gothic" panose="020B0502020202020204" pitchFamily="34" charset="0"/>
              </a:rPr>
              <a:t>Members have the right to speak and express </a:t>
            </a:r>
            <a:r>
              <a:rPr lang="en-GB" sz="1800" dirty="0" err="1" smtClean="0">
                <a:latin typeface="Century Gothic" panose="020B0502020202020204" pitchFamily="34" charset="0"/>
              </a:rPr>
              <a:t>opions</a:t>
            </a:r>
            <a:endParaRPr lang="en-GB" sz="1800" dirty="0">
              <a:latin typeface="Century Gothic" panose="020B0502020202020204" pitchFamily="34" charset="0"/>
            </a:endParaRPr>
          </a:p>
          <a:p>
            <a:pPr marL="342900" indent="-342900">
              <a:buFont typeface="+mj-lt"/>
              <a:buAutoNum type="arabicPeriod"/>
            </a:pPr>
            <a:endParaRPr lang="en-GB" sz="1800" dirty="0">
              <a:latin typeface="Century Gothic" panose="020B0502020202020204" pitchFamily="34" charset="0"/>
            </a:endParaRPr>
          </a:p>
          <a:p>
            <a:pPr marL="342900" indent="-342900">
              <a:buFont typeface="+mj-lt"/>
              <a:buAutoNum type="arabicPeriod"/>
            </a:pPr>
            <a:r>
              <a:rPr lang="en-GB" sz="2800" b="1" dirty="0" smtClean="0">
                <a:solidFill>
                  <a:srgbClr val="002060"/>
                </a:solidFill>
                <a:latin typeface="Century Gothic" panose="020B0502020202020204" pitchFamily="34" charset="0"/>
              </a:rPr>
              <a:t>Representation</a:t>
            </a:r>
            <a:r>
              <a:rPr lang="en-GB" sz="1800" dirty="0" smtClean="0">
                <a:latin typeface="Century Gothic" panose="020B0502020202020204" pitchFamily="34" charset="0"/>
              </a:rPr>
              <a:t> You!</a:t>
            </a:r>
            <a:endParaRPr lang="en-GB" sz="1800" dirty="0">
              <a:latin typeface="Century Gothic" panose="020B0502020202020204" pitchFamily="34" charset="0"/>
            </a:endParaRPr>
          </a:p>
          <a:p>
            <a:pPr>
              <a:buFont typeface="Wingdings" panose="05000000000000000000" pitchFamily="2" charset="2"/>
              <a:buChar char="Ø"/>
            </a:pPr>
            <a:endParaRPr lang="en-GB" sz="1800" dirty="0">
              <a:latin typeface="Century Gothic" panose="020B0502020202020204" pitchFamily="34" charset="0"/>
            </a:endParaRPr>
          </a:p>
          <a:p>
            <a:endParaRPr lang="en-GB" sz="1800" dirty="0">
              <a:latin typeface="Century Gothic" panose="020B0502020202020204" pitchFamily="34" charset="0"/>
            </a:endParaRPr>
          </a:p>
        </p:txBody>
      </p:sp>
      <p:sp>
        <p:nvSpPr>
          <p:cNvPr id="2" name="Title 1"/>
          <p:cNvSpPr>
            <a:spLocks noGrp="1"/>
          </p:cNvSpPr>
          <p:nvPr>
            <p:ph type="title"/>
          </p:nvPr>
        </p:nvSpPr>
        <p:spPr>
          <a:xfrm>
            <a:off x="107504" y="338328"/>
            <a:ext cx="5760640" cy="1252728"/>
          </a:xfrm>
        </p:spPr>
        <p:txBody>
          <a:bodyPr>
            <a:normAutofit fontScale="90000"/>
          </a:bodyPr>
          <a:lstStyle/>
          <a:p>
            <a:r>
              <a:rPr lang="en-GB" dirty="0" smtClean="0">
                <a:latin typeface="Century Gothic" panose="020B0502020202020204" pitchFamily="34" charset="0"/>
              </a:rPr>
              <a:t>THE FOUNDATIONS OF DEMOCRACY</a:t>
            </a:r>
            <a:endParaRPr lang="en-GB" dirty="0">
              <a:latin typeface="Century Gothic" panose="020B0502020202020204" pitchFamily="34" charset="0"/>
            </a:endParaRPr>
          </a:p>
        </p:txBody>
      </p:sp>
      <p:grpSp>
        <p:nvGrpSpPr>
          <p:cNvPr id="7" name="Group 6"/>
          <p:cNvGrpSpPr/>
          <p:nvPr/>
        </p:nvGrpSpPr>
        <p:grpSpPr>
          <a:xfrm>
            <a:off x="5796136" y="332656"/>
            <a:ext cx="2994390" cy="1080120"/>
            <a:chOff x="5004049" y="332656"/>
            <a:chExt cx="3786477" cy="1296064"/>
          </a:xfrm>
        </p:grpSpPr>
        <p:sp>
          <p:nvSpPr>
            <p:cNvPr id="8" name="Rectangle 7"/>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1180551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sosceles Triangle 3"/>
          <p:cNvSpPr/>
          <p:nvPr/>
        </p:nvSpPr>
        <p:spPr>
          <a:xfrm>
            <a:off x="1763688" y="1830992"/>
            <a:ext cx="5112568" cy="4620499"/>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457200" y="338328"/>
            <a:ext cx="5482952" cy="1252728"/>
          </a:xfrm>
        </p:spPr>
        <p:txBody>
          <a:bodyPr>
            <a:normAutofit fontScale="90000"/>
          </a:bodyPr>
          <a:lstStyle/>
          <a:p>
            <a:r>
              <a:rPr lang="en-GB" dirty="0" smtClean="0">
                <a:latin typeface="Century Gothic" panose="020B0502020202020204" pitchFamily="34" charset="0"/>
              </a:rPr>
              <a:t>SPORTS/SOCIETIES FEDERATION</a:t>
            </a:r>
            <a:endParaRPr lang="en-GB" dirty="0">
              <a:latin typeface="Century Gothic" panose="020B0502020202020204" pitchFamily="34" charset="0"/>
            </a:endParaRPr>
          </a:p>
        </p:txBody>
      </p:sp>
      <p:sp>
        <p:nvSpPr>
          <p:cNvPr id="6" name="Rectangle 5"/>
          <p:cNvSpPr/>
          <p:nvPr/>
        </p:nvSpPr>
        <p:spPr>
          <a:xfrm>
            <a:off x="7524328" y="5733256"/>
            <a:ext cx="720080" cy="9361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7022849" y="5877272"/>
            <a:ext cx="504056"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67543" y="2516912"/>
            <a:ext cx="8280919" cy="800219"/>
          </a:xfrm>
          <a:prstGeom prst="rect">
            <a:avLst/>
          </a:prstGeom>
          <a:noFill/>
        </p:spPr>
        <p:txBody>
          <a:bodyPr wrap="square" rtlCol="0">
            <a:spAutoFit/>
          </a:bodyPr>
          <a:lstStyle/>
          <a:p>
            <a:r>
              <a:rPr lang="en-GB" sz="1400" dirty="0" smtClean="0">
                <a:solidFill>
                  <a:schemeClr val="tx2"/>
                </a:solidFill>
                <a:latin typeface="Century Gothic" panose="020B0502020202020204" pitchFamily="34" charset="0"/>
              </a:rPr>
              <a:t>Student Senate		Policy makers. Holds </a:t>
            </a:r>
            <a:r>
              <a:rPr lang="en-GB" sz="1400" dirty="0">
                <a:solidFill>
                  <a:schemeClr val="tx2"/>
                </a:solidFill>
                <a:latin typeface="Century Gothic" panose="020B0502020202020204" pitchFamily="34" charset="0"/>
              </a:rPr>
              <a:t>to </a:t>
            </a:r>
            <a:r>
              <a:rPr lang="en-GB" sz="1400" dirty="0" smtClean="0">
                <a:solidFill>
                  <a:schemeClr val="tx2"/>
                </a:solidFill>
                <a:latin typeface="Century Gothic" panose="020B0502020202020204" pitchFamily="34" charset="0"/>
              </a:rPr>
              <a:t>the </a:t>
            </a:r>
            <a:r>
              <a:rPr lang="en-GB" sz="1400" dirty="0">
                <a:solidFill>
                  <a:schemeClr val="tx2"/>
                </a:solidFill>
                <a:latin typeface="Century Gothic" panose="020B0502020202020204" pitchFamily="34" charset="0"/>
              </a:rPr>
              <a:t>Executive and Board of Trustee’s </a:t>
            </a:r>
            <a:r>
              <a:rPr lang="en-GB" sz="1400" dirty="0" smtClean="0">
                <a:solidFill>
                  <a:schemeClr val="tx2"/>
                </a:solidFill>
                <a:latin typeface="Century Gothic" panose="020B0502020202020204" pitchFamily="34" charset="0"/>
              </a:rPr>
              <a:t>to 			account between </a:t>
            </a:r>
            <a:r>
              <a:rPr lang="en-GB" sz="1400" dirty="0">
                <a:solidFill>
                  <a:schemeClr val="tx2"/>
                </a:solidFill>
                <a:latin typeface="Century Gothic" panose="020B0502020202020204" pitchFamily="34" charset="0"/>
              </a:rPr>
              <a:t>AGMs.</a:t>
            </a:r>
          </a:p>
          <a:p>
            <a:endParaRPr lang="en-GB" dirty="0">
              <a:solidFill>
                <a:schemeClr val="tx2"/>
              </a:solidFill>
              <a:latin typeface="Century Gothic" panose="020B0502020202020204" pitchFamily="34" charset="0"/>
            </a:endParaRPr>
          </a:p>
        </p:txBody>
      </p:sp>
      <p:sp>
        <p:nvSpPr>
          <p:cNvPr id="11" name="TextBox 10"/>
          <p:cNvSpPr txBox="1"/>
          <p:nvPr/>
        </p:nvSpPr>
        <p:spPr>
          <a:xfrm>
            <a:off x="500192" y="3771909"/>
            <a:ext cx="7776864" cy="738664"/>
          </a:xfrm>
          <a:prstGeom prst="rect">
            <a:avLst/>
          </a:prstGeom>
          <a:noFill/>
        </p:spPr>
        <p:txBody>
          <a:bodyPr wrap="square" rtlCol="0">
            <a:spAutoFit/>
          </a:bodyPr>
          <a:lstStyle/>
          <a:p>
            <a:r>
              <a:rPr lang="en-GB" sz="1400" dirty="0" smtClean="0">
                <a:solidFill>
                  <a:schemeClr val="tx2"/>
                </a:solidFill>
                <a:latin typeface="Century Gothic" panose="020B0502020202020204" pitchFamily="34" charset="0"/>
              </a:rPr>
              <a:t>Activities Committee		Policy development, student experience</a:t>
            </a:r>
            <a:r>
              <a:rPr lang="en-GB" sz="1400" dirty="0">
                <a:solidFill>
                  <a:schemeClr val="tx2"/>
                </a:solidFill>
                <a:latin typeface="Century Gothic" panose="020B0502020202020204" pitchFamily="34" charset="0"/>
              </a:rPr>
              <a:t> </a:t>
            </a:r>
            <a:r>
              <a:rPr lang="en-GB" sz="1400" dirty="0" smtClean="0">
                <a:solidFill>
                  <a:schemeClr val="tx2"/>
                </a:solidFill>
                <a:latin typeface="Century Gothic" panose="020B0502020202020204" pitchFamily="34" charset="0"/>
              </a:rPr>
              <a:t>, campaigns, 			activities and monitor budgets.</a:t>
            </a:r>
            <a:endParaRPr lang="en-GB" sz="1400" dirty="0">
              <a:solidFill>
                <a:schemeClr val="tx2"/>
              </a:solidFill>
              <a:latin typeface="Century Gothic" panose="020B0502020202020204" pitchFamily="34" charset="0"/>
            </a:endParaRPr>
          </a:p>
          <a:p>
            <a:endParaRPr lang="en-GB" sz="1400" dirty="0">
              <a:solidFill>
                <a:schemeClr val="tx2"/>
              </a:solidFill>
              <a:latin typeface="Century Gothic" panose="020B0502020202020204" pitchFamily="34" charset="0"/>
            </a:endParaRPr>
          </a:p>
        </p:txBody>
      </p:sp>
      <p:sp>
        <p:nvSpPr>
          <p:cNvPr id="12" name="TextBox 11"/>
          <p:cNvSpPr txBox="1"/>
          <p:nvPr/>
        </p:nvSpPr>
        <p:spPr>
          <a:xfrm>
            <a:off x="-6639" y="4725144"/>
            <a:ext cx="8790526" cy="523220"/>
          </a:xfrm>
          <a:prstGeom prst="rect">
            <a:avLst/>
          </a:prstGeom>
          <a:noFill/>
        </p:spPr>
        <p:txBody>
          <a:bodyPr wrap="square" rtlCol="0">
            <a:spAutoFit/>
          </a:bodyPr>
          <a:lstStyle/>
          <a:p>
            <a:pPr lvl="1"/>
            <a:r>
              <a:rPr lang="en-GB" sz="1400" dirty="0" smtClean="0">
                <a:solidFill>
                  <a:schemeClr val="tx2"/>
                </a:solidFill>
                <a:latin typeface="Century Gothic" panose="020B0502020202020204" pitchFamily="34" charset="0"/>
              </a:rPr>
              <a:t>Sports/Societies Federations       Implement policy, allocate funds,</a:t>
            </a:r>
            <a:r>
              <a:rPr lang="en-GB" sz="1400" dirty="0">
                <a:solidFill>
                  <a:schemeClr val="tx2"/>
                </a:solidFill>
                <a:latin typeface="Century Gothic" panose="020B0502020202020204" pitchFamily="34" charset="0"/>
              </a:rPr>
              <a:t> </a:t>
            </a:r>
            <a:r>
              <a:rPr lang="en-GB" sz="1400" dirty="0" smtClean="0">
                <a:solidFill>
                  <a:schemeClr val="tx2"/>
                </a:solidFill>
                <a:latin typeface="Century Gothic" panose="020B0502020202020204" pitchFamily="34" charset="0"/>
              </a:rPr>
              <a:t>social and other events, 				         campaigns, profiling and development.  </a:t>
            </a:r>
            <a:endParaRPr lang="en-GB" sz="1400" dirty="0">
              <a:solidFill>
                <a:schemeClr val="tx2"/>
              </a:solidFill>
              <a:latin typeface="Century Gothic" panose="020B0502020202020204" pitchFamily="34" charset="0"/>
            </a:endParaRPr>
          </a:p>
        </p:txBody>
      </p:sp>
      <p:sp>
        <p:nvSpPr>
          <p:cNvPr id="13" name="TextBox 12"/>
          <p:cNvSpPr txBox="1"/>
          <p:nvPr/>
        </p:nvSpPr>
        <p:spPr>
          <a:xfrm>
            <a:off x="442072" y="5645061"/>
            <a:ext cx="7999167" cy="738664"/>
          </a:xfrm>
          <a:prstGeom prst="rect">
            <a:avLst/>
          </a:prstGeom>
          <a:noFill/>
        </p:spPr>
        <p:txBody>
          <a:bodyPr wrap="square" rtlCol="0">
            <a:spAutoFit/>
          </a:bodyPr>
          <a:lstStyle/>
          <a:p>
            <a:r>
              <a:rPr lang="en-GB" sz="1400" dirty="0" smtClean="0">
                <a:solidFill>
                  <a:schemeClr val="tx2"/>
                </a:solidFill>
                <a:latin typeface="Century Gothic" panose="020B0502020202020204" pitchFamily="34" charset="0"/>
              </a:rPr>
              <a:t>Club/Societies		Engage members/Officers, provide a safe and welcoming 			environment and provide social and developmental 				opportunities.</a:t>
            </a:r>
            <a:endParaRPr lang="en-GB" sz="1400" dirty="0">
              <a:solidFill>
                <a:schemeClr val="tx2"/>
              </a:solidFill>
              <a:latin typeface="Century Gothic" panose="020B0502020202020204" pitchFamily="34" charset="0"/>
            </a:endParaRPr>
          </a:p>
        </p:txBody>
      </p:sp>
      <p:grpSp>
        <p:nvGrpSpPr>
          <p:cNvPr id="14" name="Group 13"/>
          <p:cNvGrpSpPr/>
          <p:nvPr/>
        </p:nvGrpSpPr>
        <p:grpSpPr>
          <a:xfrm>
            <a:off x="5796136" y="332656"/>
            <a:ext cx="2994390" cy="1080120"/>
            <a:chOff x="5004049" y="332656"/>
            <a:chExt cx="3786477" cy="1296064"/>
          </a:xfrm>
        </p:grpSpPr>
        <p:sp>
          <p:nvSpPr>
            <p:cNvPr id="15" name="Rectangle 14"/>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3888549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36912"/>
            <a:ext cx="8229600" cy="3600400"/>
          </a:xfrm>
        </p:spPr>
        <p:txBody>
          <a:bodyPr>
            <a:normAutofit/>
          </a:bodyPr>
          <a:lstStyle/>
          <a:p>
            <a:pPr marL="0" indent="0">
              <a:buNone/>
            </a:pPr>
            <a:r>
              <a:rPr lang="en-GB" sz="1800" dirty="0" smtClean="0">
                <a:latin typeface="Century Gothic" panose="020B0502020202020204" pitchFamily="34" charset="0"/>
              </a:rPr>
              <a:t>The Sports/Societies Federations are the collective organisations of all Clubs/Societies in the Students’ Union and exist to:</a:t>
            </a:r>
          </a:p>
          <a:p>
            <a:pPr marL="0" indent="0">
              <a:buNone/>
            </a:pPr>
            <a:endParaRPr lang="en-GB" sz="1800" dirty="0">
              <a:latin typeface="Century Gothic" panose="020B0502020202020204" pitchFamily="34" charset="0"/>
            </a:endParaRPr>
          </a:p>
          <a:p>
            <a:pPr lvl="0"/>
            <a:r>
              <a:rPr lang="en-US" sz="1800" dirty="0" smtClean="0">
                <a:latin typeface="Century Gothic" panose="020B0502020202020204" pitchFamily="34" charset="0"/>
              </a:rPr>
              <a:t>Implement policies</a:t>
            </a:r>
            <a:endParaRPr lang="en-GB" sz="1800" dirty="0">
              <a:latin typeface="Century Gothic" panose="020B0502020202020204" pitchFamily="34" charset="0"/>
            </a:endParaRPr>
          </a:p>
          <a:p>
            <a:pPr lvl="0"/>
            <a:r>
              <a:rPr lang="en-US" sz="1800" dirty="0" smtClean="0">
                <a:latin typeface="Century Gothic" panose="020B0502020202020204" pitchFamily="34" charset="0"/>
              </a:rPr>
              <a:t>Allocate  </a:t>
            </a:r>
            <a:r>
              <a:rPr lang="en-US" sz="1800" dirty="0">
                <a:latin typeface="Century Gothic" panose="020B0502020202020204" pitchFamily="34" charset="0"/>
              </a:rPr>
              <a:t>funds </a:t>
            </a:r>
            <a:endParaRPr lang="en-US" sz="1800" dirty="0" smtClean="0">
              <a:latin typeface="Century Gothic" panose="020B0502020202020204" pitchFamily="34" charset="0"/>
            </a:endParaRPr>
          </a:p>
          <a:p>
            <a:pPr lvl="0"/>
            <a:r>
              <a:rPr lang="en-US" sz="1800" dirty="0" err="1" smtClean="0">
                <a:latin typeface="Century Gothic" panose="020B0502020202020204" pitchFamily="34" charset="0"/>
              </a:rPr>
              <a:t>Organise</a:t>
            </a:r>
            <a:r>
              <a:rPr lang="en-US" sz="1800" dirty="0" smtClean="0">
                <a:latin typeface="Century Gothic" panose="020B0502020202020204" pitchFamily="34" charset="0"/>
              </a:rPr>
              <a:t> social </a:t>
            </a:r>
            <a:r>
              <a:rPr lang="en-US" sz="1800" dirty="0">
                <a:latin typeface="Century Gothic" panose="020B0502020202020204" pitchFamily="34" charset="0"/>
              </a:rPr>
              <a:t>and other events</a:t>
            </a:r>
            <a:endParaRPr lang="en-GB" sz="1800" dirty="0">
              <a:latin typeface="Century Gothic" panose="020B0502020202020204" pitchFamily="34" charset="0"/>
            </a:endParaRPr>
          </a:p>
          <a:p>
            <a:pPr lvl="0"/>
            <a:r>
              <a:rPr lang="en-US" sz="1800" dirty="0" smtClean="0">
                <a:latin typeface="Century Gothic" panose="020B0502020202020204" pitchFamily="34" charset="0"/>
              </a:rPr>
              <a:t>Campaign </a:t>
            </a:r>
            <a:r>
              <a:rPr lang="en-US" sz="1800" dirty="0">
                <a:latin typeface="Century Gothic" panose="020B0502020202020204" pitchFamily="34" charset="0"/>
              </a:rPr>
              <a:t>on </a:t>
            </a:r>
            <a:r>
              <a:rPr lang="en-US" sz="1800" dirty="0" smtClean="0">
                <a:latin typeface="Century Gothic" panose="020B0502020202020204" pitchFamily="34" charset="0"/>
              </a:rPr>
              <a:t>Sport/Societies </a:t>
            </a:r>
            <a:r>
              <a:rPr lang="en-US" sz="1800" dirty="0">
                <a:latin typeface="Century Gothic" panose="020B0502020202020204" pitchFamily="34" charset="0"/>
              </a:rPr>
              <a:t>related issues</a:t>
            </a:r>
            <a:endParaRPr lang="en-GB" sz="1800" dirty="0">
              <a:latin typeface="Century Gothic" panose="020B0502020202020204" pitchFamily="34" charset="0"/>
            </a:endParaRPr>
          </a:p>
          <a:p>
            <a:pPr lvl="0"/>
            <a:r>
              <a:rPr lang="en-US" sz="1800" dirty="0" smtClean="0">
                <a:latin typeface="Century Gothic" panose="020B0502020202020204" pitchFamily="34" charset="0"/>
              </a:rPr>
              <a:t>Raise </a:t>
            </a:r>
            <a:r>
              <a:rPr lang="en-US" sz="1800" dirty="0">
                <a:latin typeface="Century Gothic" panose="020B0502020202020204" pitchFamily="34" charset="0"/>
              </a:rPr>
              <a:t>the profile of </a:t>
            </a:r>
            <a:r>
              <a:rPr lang="en-US" sz="1800" dirty="0" smtClean="0">
                <a:latin typeface="Century Gothic" panose="020B0502020202020204" pitchFamily="34" charset="0"/>
              </a:rPr>
              <a:t>Sport/Societies </a:t>
            </a:r>
            <a:r>
              <a:rPr lang="en-US" sz="1800" dirty="0">
                <a:latin typeface="Century Gothic" panose="020B0502020202020204" pitchFamily="34" charset="0"/>
              </a:rPr>
              <a:t>at the University of </a:t>
            </a:r>
            <a:r>
              <a:rPr lang="en-US" sz="1800" dirty="0" err="1">
                <a:latin typeface="Century Gothic" panose="020B0502020202020204" pitchFamily="34" charset="0"/>
              </a:rPr>
              <a:t>Chichester</a:t>
            </a:r>
            <a:endParaRPr lang="en-GB" sz="1800" dirty="0">
              <a:latin typeface="Century Gothic" panose="020B0502020202020204" pitchFamily="34" charset="0"/>
            </a:endParaRPr>
          </a:p>
          <a:p>
            <a:pPr lvl="0"/>
            <a:r>
              <a:rPr lang="en-US" sz="1800" dirty="0">
                <a:latin typeface="Century Gothic" panose="020B0502020202020204" pitchFamily="34" charset="0"/>
              </a:rPr>
              <a:t>Consider development </a:t>
            </a:r>
            <a:r>
              <a:rPr lang="en-US" sz="1800" dirty="0" smtClean="0">
                <a:latin typeface="Century Gothic" panose="020B0502020202020204" pitchFamily="34" charset="0"/>
              </a:rPr>
              <a:t>opportunities</a:t>
            </a:r>
            <a:endParaRPr lang="en-GB" dirty="0">
              <a:latin typeface="Century Gothic" panose="020B0502020202020204" pitchFamily="34" charset="0"/>
            </a:endParaRPr>
          </a:p>
        </p:txBody>
      </p:sp>
      <p:sp>
        <p:nvSpPr>
          <p:cNvPr id="2" name="Title 1"/>
          <p:cNvSpPr>
            <a:spLocks noGrp="1"/>
          </p:cNvSpPr>
          <p:nvPr>
            <p:ph type="title"/>
          </p:nvPr>
        </p:nvSpPr>
        <p:spPr>
          <a:xfrm>
            <a:off x="457200" y="338328"/>
            <a:ext cx="5345575" cy="1252728"/>
          </a:xfrm>
        </p:spPr>
        <p:txBody>
          <a:bodyPr>
            <a:normAutofit/>
          </a:bodyPr>
          <a:lstStyle/>
          <a:p>
            <a:r>
              <a:rPr lang="en-GB" sz="3200" dirty="0" smtClean="0">
                <a:latin typeface="Century Gothic" panose="020B0502020202020204" pitchFamily="34" charset="0"/>
              </a:rPr>
              <a:t>WHERE CLUBS/SOCIETIES FIT INTO THIS STRUCTURE</a:t>
            </a:r>
            <a:endParaRPr lang="en-GB" sz="3200" dirty="0">
              <a:latin typeface="Century Gothic" panose="020B0502020202020204" pitchFamily="34" charset="0"/>
            </a:endParaRPr>
          </a:p>
        </p:txBody>
      </p:sp>
      <p:grpSp>
        <p:nvGrpSpPr>
          <p:cNvPr id="6" name="Group 5"/>
          <p:cNvGrpSpPr/>
          <p:nvPr/>
        </p:nvGrpSpPr>
        <p:grpSpPr>
          <a:xfrm>
            <a:off x="5796136" y="332656"/>
            <a:ext cx="2994390" cy="1080120"/>
            <a:chOff x="5004049" y="332656"/>
            <a:chExt cx="3786477" cy="1296064"/>
          </a:xfrm>
        </p:grpSpPr>
        <p:sp>
          <p:nvSpPr>
            <p:cNvPr id="7" name="Rectangle 6"/>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3789716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a:latin typeface="Century Gothic" panose="020B0502020202020204" pitchFamily="34" charset="0"/>
              </a:rPr>
              <a:t>Every year an election must be held to elect a new Committee who will run your </a:t>
            </a:r>
            <a:r>
              <a:rPr lang="en-GB" dirty="0" smtClean="0">
                <a:latin typeface="Century Gothic" panose="020B0502020202020204" pitchFamily="34" charset="0"/>
              </a:rPr>
              <a:t>Club/Society </a:t>
            </a:r>
            <a:r>
              <a:rPr lang="en-GB" dirty="0">
                <a:latin typeface="Century Gothic" panose="020B0502020202020204" pitchFamily="34" charset="0"/>
              </a:rPr>
              <a:t>for the coming year.  This still applies if the current Committee members wish to continue their role</a:t>
            </a:r>
            <a:r>
              <a:rPr lang="en-GB" dirty="0" smtClean="0">
                <a:latin typeface="Century Gothic" panose="020B0502020202020204" pitchFamily="34" charset="0"/>
              </a:rPr>
              <a:t>.</a:t>
            </a:r>
          </a:p>
          <a:p>
            <a:endParaRPr lang="en-GB" dirty="0">
              <a:latin typeface="Century Gothic" panose="020B0502020202020204" pitchFamily="34" charset="0"/>
            </a:endParaRPr>
          </a:p>
          <a:p>
            <a:r>
              <a:rPr lang="en-GB" dirty="0">
                <a:latin typeface="Century Gothic" panose="020B0502020202020204" pitchFamily="34" charset="0"/>
              </a:rPr>
              <a:t>Committee elections should be carried out during your </a:t>
            </a:r>
            <a:r>
              <a:rPr lang="en-GB" dirty="0" smtClean="0">
                <a:latin typeface="Century Gothic" panose="020B0502020202020204" pitchFamily="34" charset="0"/>
              </a:rPr>
              <a:t>Clubs/Society’s AGM </a:t>
            </a:r>
            <a:r>
              <a:rPr lang="en-GB" dirty="0">
                <a:latin typeface="Century Gothic" panose="020B0502020202020204" pitchFamily="34" charset="0"/>
              </a:rPr>
              <a:t>in April to allow plenty of time for handover</a:t>
            </a:r>
            <a:r>
              <a:rPr lang="en-GB" dirty="0" smtClean="0">
                <a:latin typeface="Century Gothic" panose="020B0502020202020204" pitchFamily="34" charset="0"/>
              </a:rPr>
              <a:t>.</a:t>
            </a:r>
          </a:p>
          <a:p>
            <a:endParaRPr lang="en-GB" dirty="0">
              <a:latin typeface="Century Gothic" panose="020B0502020202020204" pitchFamily="34" charset="0"/>
            </a:endParaRPr>
          </a:p>
          <a:p>
            <a:r>
              <a:rPr lang="en-GB" dirty="0">
                <a:latin typeface="Century Gothic" panose="020B0502020202020204" pitchFamily="34" charset="0"/>
              </a:rPr>
              <a:t>If an election is needed during the year, an EGM should be called and the same procedure should be carried out</a:t>
            </a:r>
          </a:p>
          <a:p>
            <a:endParaRPr lang="en-GB" dirty="0">
              <a:latin typeface="Century Gothic" panose="020B0502020202020204" pitchFamily="34" charset="0"/>
            </a:endParaRPr>
          </a:p>
        </p:txBody>
      </p:sp>
      <p:sp>
        <p:nvSpPr>
          <p:cNvPr id="3" name="Title 2"/>
          <p:cNvSpPr>
            <a:spLocks noGrp="1"/>
          </p:cNvSpPr>
          <p:nvPr>
            <p:ph type="title"/>
          </p:nvPr>
        </p:nvSpPr>
        <p:spPr>
          <a:xfrm>
            <a:off x="457200" y="338328"/>
            <a:ext cx="6059016" cy="1252728"/>
          </a:xfrm>
        </p:spPr>
        <p:txBody>
          <a:bodyPr/>
          <a:lstStyle/>
          <a:p>
            <a:r>
              <a:rPr lang="en-GB" dirty="0" smtClean="0">
                <a:latin typeface="Century Gothic" panose="020B0502020202020204" pitchFamily="34" charset="0"/>
              </a:rPr>
              <a:t>ELECTIONS</a:t>
            </a: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4176108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r>
              <a:rPr lang="en-GB" dirty="0">
                <a:latin typeface="Century Gothic" panose="020B0502020202020204" pitchFamily="34" charset="0"/>
              </a:rPr>
              <a:t>A Vote of No Confidence (VNC) can be submitted for any member of a Society’s Committee</a:t>
            </a:r>
            <a:r>
              <a:rPr lang="en-GB" dirty="0" smtClean="0">
                <a:latin typeface="Century Gothic" panose="020B0502020202020204" pitchFamily="34" charset="0"/>
              </a:rPr>
              <a:t>.</a:t>
            </a:r>
          </a:p>
          <a:p>
            <a:pPr marL="0" lvl="0" indent="0">
              <a:buNone/>
            </a:pPr>
            <a:endParaRPr lang="en-GB" dirty="0">
              <a:latin typeface="Century Gothic" panose="020B0502020202020204" pitchFamily="34" charset="0"/>
            </a:endParaRPr>
          </a:p>
          <a:p>
            <a:pPr lvl="0"/>
            <a:r>
              <a:rPr lang="en-GB" dirty="0">
                <a:latin typeface="Century Gothic" panose="020B0502020202020204" pitchFamily="34" charset="0"/>
              </a:rPr>
              <a:t>A VNC can only be submitted by either a petition signed by 51% of all members of the society; or by a petition signed by two-thirds of the Society’s Committee</a:t>
            </a:r>
            <a:r>
              <a:rPr lang="en-GB" dirty="0" smtClean="0">
                <a:latin typeface="Century Gothic" panose="020B0502020202020204" pitchFamily="34" charset="0"/>
              </a:rPr>
              <a:t>.</a:t>
            </a:r>
          </a:p>
          <a:p>
            <a:pPr marL="0" lvl="0" indent="0">
              <a:buNone/>
            </a:pPr>
            <a:endParaRPr lang="en-GB" dirty="0">
              <a:latin typeface="Century Gothic" panose="020B0502020202020204" pitchFamily="34" charset="0"/>
            </a:endParaRPr>
          </a:p>
          <a:p>
            <a:pPr lvl="0"/>
            <a:r>
              <a:rPr lang="en-GB" dirty="0">
                <a:latin typeface="Century Gothic" panose="020B0502020202020204" pitchFamily="34" charset="0"/>
              </a:rPr>
              <a:t>The completed petition needs to be forwarded to all the members of the Society’s Committee and the Societies Federation President</a:t>
            </a:r>
            <a:r>
              <a:rPr lang="en-GB" dirty="0" smtClean="0">
                <a:latin typeface="Century Gothic" panose="020B0502020202020204" pitchFamily="34" charset="0"/>
              </a:rPr>
              <a:t>.</a:t>
            </a:r>
          </a:p>
          <a:p>
            <a:pPr marL="0" lvl="0" indent="0">
              <a:buNone/>
            </a:pPr>
            <a:endParaRPr lang="en-GB" dirty="0">
              <a:latin typeface="Century Gothic" panose="020B0502020202020204" pitchFamily="34" charset="0"/>
            </a:endParaRPr>
          </a:p>
          <a:p>
            <a:pPr lvl="0"/>
            <a:r>
              <a:rPr lang="en-GB" dirty="0">
                <a:latin typeface="Century Gothic" panose="020B0502020202020204" pitchFamily="34" charset="0"/>
              </a:rPr>
              <a:t>An EGM must then be called</a:t>
            </a:r>
            <a:r>
              <a:rPr lang="en-GB" dirty="0" smtClean="0">
                <a:latin typeface="Century Gothic" panose="020B0502020202020204" pitchFamily="34" charset="0"/>
              </a:rPr>
              <a:t>.</a:t>
            </a:r>
            <a:endParaRPr lang="en-GB" dirty="0">
              <a:latin typeface="Century Gothic" panose="020B0502020202020204" pitchFamily="34" charset="0"/>
            </a:endParaRPr>
          </a:p>
          <a:p>
            <a:pPr marL="0" lvl="0" indent="0">
              <a:buNone/>
            </a:pPr>
            <a:endParaRPr lang="en-GB" dirty="0">
              <a:latin typeface="Century Gothic" panose="020B0502020202020204" pitchFamily="34" charset="0"/>
            </a:endParaRPr>
          </a:p>
          <a:p>
            <a:pPr marL="0" lvl="0" indent="0">
              <a:buNone/>
            </a:pPr>
            <a:endParaRPr lang="en-GB" dirty="0">
              <a:latin typeface="Century Gothic" panose="020B0502020202020204" pitchFamily="34" charset="0"/>
            </a:endParaRPr>
          </a:p>
          <a:p>
            <a:endParaRPr lang="en-GB" dirty="0">
              <a:latin typeface="Century Gothic" panose="020B0502020202020204" pitchFamily="34" charset="0"/>
            </a:endParaRPr>
          </a:p>
        </p:txBody>
      </p:sp>
      <p:sp>
        <p:nvSpPr>
          <p:cNvPr id="3" name="Title 2"/>
          <p:cNvSpPr>
            <a:spLocks noGrp="1"/>
          </p:cNvSpPr>
          <p:nvPr>
            <p:ph type="title"/>
          </p:nvPr>
        </p:nvSpPr>
        <p:spPr>
          <a:xfrm>
            <a:off x="463839" y="613650"/>
            <a:ext cx="5338936" cy="1252728"/>
          </a:xfrm>
        </p:spPr>
        <p:txBody>
          <a:bodyPr>
            <a:normAutofit fontScale="90000"/>
          </a:bodyPr>
          <a:lstStyle/>
          <a:p>
            <a:r>
              <a:rPr lang="en-GB" dirty="0">
                <a:latin typeface="Century Gothic" panose="020B0502020202020204" pitchFamily="34" charset="0"/>
              </a:rPr>
              <a:t>Vote of No Confidence</a:t>
            </a:r>
            <a:br>
              <a:rPr lang="en-GB" dirty="0">
                <a:latin typeface="Century Gothic" panose="020B0502020202020204" pitchFamily="34" charset="0"/>
              </a:rPr>
            </a:br>
            <a:endParaRPr lang="en-GB" dirty="0">
              <a:latin typeface="Century Gothic" panose="020B0502020202020204" pitchFamily="34" charset="0"/>
            </a:endParaRPr>
          </a:p>
        </p:txBody>
      </p:sp>
      <p:grpSp>
        <p:nvGrpSpPr>
          <p:cNvPr id="5" name="Group 4"/>
          <p:cNvGrpSpPr/>
          <p:nvPr/>
        </p:nvGrpSpPr>
        <p:grpSpPr>
          <a:xfrm>
            <a:off x="5796136" y="332656"/>
            <a:ext cx="2994390" cy="1080120"/>
            <a:chOff x="5004049" y="332656"/>
            <a:chExt cx="3786477" cy="1296064"/>
          </a:xfrm>
        </p:grpSpPr>
        <p:sp>
          <p:nvSpPr>
            <p:cNvPr id="6" name="Rectangle 5"/>
            <p:cNvSpPr/>
            <p:nvPr/>
          </p:nvSpPr>
          <p:spPr>
            <a:xfrm>
              <a:off x="5004049" y="332657"/>
              <a:ext cx="3778082" cy="12960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1484" y="908720"/>
              <a:ext cx="2760001" cy="720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12444" y="332656"/>
              <a:ext cx="3778082" cy="686924"/>
            </a:xfrm>
            <a:prstGeom prst="rect">
              <a:avLst/>
            </a:prstGeom>
          </p:spPr>
        </p:pic>
      </p:grpSp>
    </p:spTree>
    <p:extLst>
      <p:ext uri="{BB962C8B-B14F-4D97-AF65-F5344CB8AC3E}">
        <p14:creationId xmlns:p14="http://schemas.microsoft.com/office/powerpoint/2010/main" val="1263601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1918</TotalTime>
  <Words>2023</Words>
  <Application>Microsoft Office PowerPoint</Application>
  <PresentationFormat>On-screen Show (4:3)</PresentationFormat>
  <Paragraphs>274</Paragraphs>
  <Slides>12</Slides>
  <Notes>10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STUDENTS’ UNION &amp; DEMOCRACY</vt:lpstr>
      <vt:lpstr>AIMS OF THIS WORKSHOP</vt:lpstr>
      <vt:lpstr>WHAT IS A CLUB/SOCIETY?</vt:lpstr>
      <vt:lpstr>WHAT IS DEMOCRACY?</vt:lpstr>
      <vt:lpstr>THE FOUNDATIONS OF DEMOCRACY</vt:lpstr>
      <vt:lpstr>SPORTS/SOCIETIES FEDERATION</vt:lpstr>
      <vt:lpstr>WHERE CLUBS/SOCIETIES FIT INTO THIS STRUCTURE</vt:lpstr>
      <vt:lpstr>ELECTIONS</vt:lpstr>
      <vt:lpstr>Vote of No Confidence </vt:lpstr>
      <vt:lpstr>COMMITTEE ROLES</vt:lpstr>
      <vt:lpstr> SUPPORT </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SOCIETIES &amp; DEMOCRACY</dc:title>
  <dc:creator>Casper Beade</dc:creator>
  <cp:lastModifiedBy>Casper Beade</cp:lastModifiedBy>
  <cp:revision>94</cp:revision>
  <dcterms:created xsi:type="dcterms:W3CDTF">2015-06-26T07:25:42Z</dcterms:created>
  <dcterms:modified xsi:type="dcterms:W3CDTF">2016-06-29T11:43:31Z</dcterms:modified>
</cp:coreProperties>
</file>