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handoutMasterIdLst>
    <p:handoutMasterId r:id="rId15"/>
  </p:handoutMasterIdLst>
  <p:sldIdLst>
    <p:sldId id="256" r:id="rId2"/>
    <p:sldId id="257" r:id="rId3"/>
    <p:sldId id="258" r:id="rId4"/>
    <p:sldId id="259" r:id="rId5"/>
    <p:sldId id="266" r:id="rId6"/>
    <p:sldId id="262" r:id="rId7"/>
    <p:sldId id="263" r:id="rId8"/>
    <p:sldId id="260" r:id="rId9"/>
    <p:sldId id="264" r:id="rId10"/>
    <p:sldId id="269" r:id="rId11"/>
    <p:sldId id="267" r:id="rId12"/>
    <p:sldId id="261" r:id="rId13"/>
  </p:sldIdLst>
  <p:sldSz cx="9144000" cy="6858000" type="screen4x3"/>
  <p:notesSz cx="9926638" cy="143557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343" autoAdjust="0"/>
  </p:normalViewPr>
  <p:slideViewPr>
    <p:cSldViewPr>
      <p:cViewPr>
        <p:scale>
          <a:sx n="130" d="100"/>
          <a:sy n="130" d="100"/>
        </p:scale>
        <p:origin x="-107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2125" cy="71755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5622925" y="0"/>
            <a:ext cx="4302125" cy="717550"/>
          </a:xfrm>
          <a:prstGeom prst="rect">
            <a:avLst/>
          </a:prstGeom>
        </p:spPr>
        <p:txBody>
          <a:bodyPr vert="horz" lIns="91440" tIns="45720" rIns="91440" bIns="45720" rtlCol="0"/>
          <a:lstStyle>
            <a:lvl1pPr algn="r">
              <a:defRPr sz="1200"/>
            </a:lvl1pPr>
          </a:lstStyle>
          <a:p>
            <a:fld id="{FEFAB079-1201-4AB7-B777-FDD77E1AAF93}" type="datetimeFigureOut">
              <a:rPr lang="en-GB" smtClean="0"/>
              <a:t>29/06/2016</a:t>
            </a:fld>
            <a:endParaRPr lang="en-GB"/>
          </a:p>
        </p:txBody>
      </p:sp>
      <p:sp>
        <p:nvSpPr>
          <p:cNvPr id="4" name="Footer Placeholder 3"/>
          <p:cNvSpPr>
            <a:spLocks noGrp="1"/>
          </p:cNvSpPr>
          <p:nvPr>
            <p:ph type="ftr" sz="quarter" idx="2"/>
          </p:nvPr>
        </p:nvSpPr>
        <p:spPr>
          <a:xfrm>
            <a:off x="0" y="13635038"/>
            <a:ext cx="4302125" cy="71755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5622925" y="13635038"/>
            <a:ext cx="4302125" cy="717550"/>
          </a:xfrm>
          <a:prstGeom prst="rect">
            <a:avLst/>
          </a:prstGeom>
        </p:spPr>
        <p:txBody>
          <a:bodyPr vert="horz" lIns="91440" tIns="45720" rIns="91440" bIns="45720" rtlCol="0" anchor="b"/>
          <a:lstStyle>
            <a:lvl1pPr algn="r">
              <a:defRPr sz="1200"/>
            </a:lvl1pPr>
          </a:lstStyle>
          <a:p>
            <a:fld id="{C241EB5E-6C00-404C-ADCC-23D8DBDCF132}" type="slidenum">
              <a:rPr lang="en-GB" smtClean="0"/>
              <a:t>‹#›</a:t>
            </a:fld>
            <a:endParaRPr lang="en-GB"/>
          </a:p>
        </p:txBody>
      </p:sp>
    </p:spTree>
    <p:extLst>
      <p:ext uri="{BB962C8B-B14F-4D97-AF65-F5344CB8AC3E}">
        <p14:creationId xmlns:p14="http://schemas.microsoft.com/office/powerpoint/2010/main" val="5831868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1543" cy="717788"/>
          </a:xfrm>
          <a:prstGeom prst="rect">
            <a:avLst/>
          </a:prstGeom>
        </p:spPr>
        <p:txBody>
          <a:bodyPr vert="horz" lIns="138751" tIns="69376" rIns="138751" bIns="69376" rtlCol="0"/>
          <a:lstStyle>
            <a:lvl1pPr algn="l">
              <a:defRPr sz="1800"/>
            </a:lvl1pPr>
          </a:lstStyle>
          <a:p>
            <a:endParaRPr lang="en-GB"/>
          </a:p>
        </p:txBody>
      </p:sp>
      <p:sp>
        <p:nvSpPr>
          <p:cNvPr id="3" name="Date Placeholder 2"/>
          <p:cNvSpPr>
            <a:spLocks noGrp="1"/>
          </p:cNvSpPr>
          <p:nvPr>
            <p:ph type="dt" idx="1"/>
          </p:nvPr>
        </p:nvSpPr>
        <p:spPr>
          <a:xfrm>
            <a:off x="5622798" y="0"/>
            <a:ext cx="4301543" cy="717788"/>
          </a:xfrm>
          <a:prstGeom prst="rect">
            <a:avLst/>
          </a:prstGeom>
        </p:spPr>
        <p:txBody>
          <a:bodyPr vert="horz" lIns="138751" tIns="69376" rIns="138751" bIns="69376" rtlCol="0"/>
          <a:lstStyle>
            <a:lvl1pPr algn="r">
              <a:defRPr sz="1800"/>
            </a:lvl1pPr>
          </a:lstStyle>
          <a:p>
            <a:fld id="{DC8CB884-8199-4514-AFF8-C9C79640FDB2}" type="datetimeFigureOut">
              <a:rPr lang="en-GB" smtClean="0"/>
              <a:t>29/06/2016</a:t>
            </a:fld>
            <a:endParaRPr lang="en-GB"/>
          </a:p>
        </p:txBody>
      </p:sp>
      <p:sp>
        <p:nvSpPr>
          <p:cNvPr id="4" name="Slide Image Placeholder 3"/>
          <p:cNvSpPr>
            <a:spLocks noGrp="1" noRot="1" noChangeAspect="1"/>
          </p:cNvSpPr>
          <p:nvPr>
            <p:ph type="sldImg" idx="2"/>
          </p:nvPr>
        </p:nvSpPr>
        <p:spPr>
          <a:xfrm>
            <a:off x="1374775" y="1076325"/>
            <a:ext cx="7177088" cy="5383213"/>
          </a:xfrm>
          <a:prstGeom prst="rect">
            <a:avLst/>
          </a:prstGeom>
          <a:noFill/>
          <a:ln w="12700">
            <a:solidFill>
              <a:prstClr val="black"/>
            </a:solidFill>
          </a:ln>
        </p:spPr>
        <p:txBody>
          <a:bodyPr vert="horz" lIns="138751" tIns="69376" rIns="138751" bIns="69376" rtlCol="0" anchor="ctr"/>
          <a:lstStyle/>
          <a:p>
            <a:endParaRPr lang="en-GB"/>
          </a:p>
        </p:txBody>
      </p:sp>
      <p:sp>
        <p:nvSpPr>
          <p:cNvPr id="5" name="Notes Placeholder 4"/>
          <p:cNvSpPr>
            <a:spLocks noGrp="1"/>
          </p:cNvSpPr>
          <p:nvPr>
            <p:ph type="body" sz="quarter" idx="3"/>
          </p:nvPr>
        </p:nvSpPr>
        <p:spPr>
          <a:xfrm>
            <a:off x="992664" y="6818988"/>
            <a:ext cx="7941310" cy="6460093"/>
          </a:xfrm>
          <a:prstGeom prst="rect">
            <a:avLst/>
          </a:prstGeom>
        </p:spPr>
        <p:txBody>
          <a:bodyPr vert="horz" lIns="138751" tIns="69376" rIns="138751" bIns="6937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13635483"/>
            <a:ext cx="4301543" cy="717788"/>
          </a:xfrm>
          <a:prstGeom prst="rect">
            <a:avLst/>
          </a:prstGeom>
        </p:spPr>
        <p:txBody>
          <a:bodyPr vert="horz" lIns="138751" tIns="69376" rIns="138751" bIns="69376" rtlCol="0" anchor="b"/>
          <a:lstStyle>
            <a:lvl1pPr algn="l">
              <a:defRPr sz="1800"/>
            </a:lvl1pPr>
          </a:lstStyle>
          <a:p>
            <a:endParaRPr lang="en-GB"/>
          </a:p>
        </p:txBody>
      </p:sp>
      <p:sp>
        <p:nvSpPr>
          <p:cNvPr id="7" name="Slide Number Placeholder 6"/>
          <p:cNvSpPr>
            <a:spLocks noGrp="1"/>
          </p:cNvSpPr>
          <p:nvPr>
            <p:ph type="sldNum" sz="quarter" idx="5"/>
          </p:nvPr>
        </p:nvSpPr>
        <p:spPr>
          <a:xfrm>
            <a:off x="5622798" y="13635483"/>
            <a:ext cx="4301543" cy="717788"/>
          </a:xfrm>
          <a:prstGeom prst="rect">
            <a:avLst/>
          </a:prstGeom>
        </p:spPr>
        <p:txBody>
          <a:bodyPr vert="horz" lIns="138751" tIns="69376" rIns="138751" bIns="69376" rtlCol="0" anchor="b"/>
          <a:lstStyle>
            <a:lvl1pPr algn="r">
              <a:defRPr sz="1800"/>
            </a:lvl1pPr>
          </a:lstStyle>
          <a:p>
            <a:fld id="{038A0F80-5031-4595-8980-411531DDEC6A}" type="slidenum">
              <a:rPr lang="en-GB" smtClean="0"/>
              <a:t>‹#›</a:t>
            </a:fld>
            <a:endParaRPr lang="en-GB"/>
          </a:p>
        </p:txBody>
      </p:sp>
    </p:spTree>
    <p:extLst>
      <p:ext uri="{BB962C8B-B14F-4D97-AF65-F5344CB8AC3E}">
        <p14:creationId xmlns:p14="http://schemas.microsoft.com/office/powerpoint/2010/main" val="22632936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1387511">
              <a:defRPr/>
            </a:pPr>
            <a:r>
              <a:rPr lang="en-GB" sz="1800" b="1" u="sng" dirty="0"/>
              <a:t>Important information:</a:t>
            </a:r>
          </a:p>
          <a:p>
            <a:pPr defTabSz="1387511">
              <a:defRPr/>
            </a:pPr>
            <a:endParaRPr lang="en-GB" sz="1800" dirty="0"/>
          </a:p>
          <a:p>
            <a:pPr defTabSz="1387511">
              <a:defRPr/>
            </a:pPr>
            <a:endParaRPr lang="en-GB" sz="1800" dirty="0"/>
          </a:p>
          <a:p>
            <a:pPr marL="260158" indent="-260158">
              <a:buFont typeface="Arial" panose="020B0604020202020204" pitchFamily="34" charset="0"/>
              <a:buChar char="•"/>
            </a:pPr>
            <a:r>
              <a:rPr lang="en-GB" dirty="0" smtClean="0">
                <a:latin typeface="Century Gothic" panose="020B0502020202020204" pitchFamily="34" charset="0"/>
              </a:rPr>
              <a:t>Think about what kind of events you’d like to organise and how it relates to your membership. </a:t>
            </a:r>
          </a:p>
          <a:p>
            <a:pPr marL="260158" indent="-260158">
              <a:buFont typeface="Arial" panose="020B0604020202020204" pitchFamily="34" charset="0"/>
              <a:buChar char="•"/>
            </a:pPr>
            <a:endParaRPr lang="en-GB" dirty="0" smtClean="0">
              <a:latin typeface="Century Gothic" panose="020B0502020202020204" pitchFamily="34" charset="0"/>
            </a:endParaRPr>
          </a:p>
          <a:p>
            <a:pPr marL="260158" indent="-260158">
              <a:buFont typeface="Arial" panose="020B0604020202020204" pitchFamily="34" charset="0"/>
              <a:buChar char="•"/>
            </a:pPr>
            <a:r>
              <a:rPr lang="en-GB" dirty="0" smtClean="0">
                <a:latin typeface="Century Gothic" panose="020B0502020202020204" pitchFamily="34" charset="0"/>
              </a:rPr>
              <a:t>It doesn’t have to be based around your core activities – it might just be a chance for your members to try out something new or just something they’ll enjoy</a:t>
            </a:r>
          </a:p>
          <a:p>
            <a:pPr marL="260158" indent="-260158">
              <a:buFont typeface="Arial" panose="020B0604020202020204" pitchFamily="34" charset="0"/>
              <a:buChar char="•"/>
            </a:pPr>
            <a:endParaRPr lang="en-GB" dirty="0" smtClean="0">
              <a:latin typeface="Century Gothic" panose="020B0502020202020204" pitchFamily="34" charset="0"/>
            </a:endParaRPr>
          </a:p>
          <a:p>
            <a:pPr marL="260158" indent="-260158">
              <a:buFont typeface="Arial" panose="020B0604020202020204" pitchFamily="34" charset="0"/>
              <a:buChar char="•"/>
            </a:pPr>
            <a:r>
              <a:rPr lang="en-GB" dirty="0" smtClean="0">
                <a:latin typeface="Century Gothic" panose="020B0502020202020204" pitchFamily="34" charset="0"/>
              </a:rPr>
              <a:t>Types of events/activities will vary dependant on your Society and your Society’s aims</a:t>
            </a:r>
          </a:p>
          <a:p>
            <a:pPr marL="260158" indent="-260158" defTabSz="1387511">
              <a:buFont typeface="Arial" panose="020B0604020202020204" pitchFamily="34" charset="0"/>
              <a:buChar char="•"/>
              <a:defRPr/>
            </a:pPr>
            <a:endParaRPr lang="en-GB" sz="1800" dirty="0"/>
          </a:p>
          <a:p>
            <a:pPr marL="260158" indent="-260158" defTabSz="1387511">
              <a:buFont typeface="Arial" panose="020B0604020202020204" pitchFamily="34" charset="0"/>
              <a:buChar char="•"/>
              <a:defRPr/>
            </a:pPr>
            <a:endParaRPr lang="en-GB" sz="1800" dirty="0"/>
          </a:p>
          <a:p>
            <a:pPr marL="260158" indent="-260158" defTabSz="1387511">
              <a:buFont typeface="Arial" panose="020B0604020202020204" pitchFamily="34" charset="0"/>
              <a:buChar char="•"/>
              <a:defRPr/>
            </a:pPr>
            <a:r>
              <a:rPr lang="en-GB" sz="1800" dirty="0"/>
              <a:t>All events and activities that a Society intends to run MUST be approved by the Societies Federation. In order for this to occur, you must complete an Activities Proposal Form and submit this to the Societies Federation for approval.</a:t>
            </a:r>
          </a:p>
          <a:p>
            <a:endParaRPr lang="en-GB" dirty="0" smtClean="0"/>
          </a:p>
          <a:p>
            <a:endParaRPr lang="en-GB" dirty="0"/>
          </a:p>
        </p:txBody>
      </p:sp>
      <p:sp>
        <p:nvSpPr>
          <p:cNvPr id="4" name="Slide Number Placeholder 3"/>
          <p:cNvSpPr>
            <a:spLocks noGrp="1"/>
          </p:cNvSpPr>
          <p:nvPr>
            <p:ph type="sldNum" sz="quarter" idx="10"/>
          </p:nvPr>
        </p:nvSpPr>
        <p:spPr/>
        <p:txBody>
          <a:bodyPr/>
          <a:lstStyle/>
          <a:p>
            <a:fld id="{038A0F80-5031-4595-8980-411531DDEC6A}" type="slidenum">
              <a:rPr lang="en-GB" smtClean="0"/>
              <a:t>3</a:t>
            </a:fld>
            <a:endParaRPr lang="en-GB"/>
          </a:p>
        </p:txBody>
      </p:sp>
    </p:spTree>
    <p:extLst>
      <p:ext uri="{BB962C8B-B14F-4D97-AF65-F5344CB8AC3E}">
        <p14:creationId xmlns:p14="http://schemas.microsoft.com/office/powerpoint/2010/main" val="19360744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1387511">
              <a:defRPr/>
            </a:pPr>
            <a:r>
              <a:rPr lang="en-GB" sz="1800" b="1" u="sng" dirty="0"/>
              <a:t>Additional information:</a:t>
            </a:r>
          </a:p>
          <a:p>
            <a:endParaRPr lang="en-US" sz="1800" dirty="0"/>
          </a:p>
          <a:p>
            <a:endParaRPr lang="en-US" sz="1800" dirty="0"/>
          </a:p>
          <a:p>
            <a:r>
              <a:rPr lang="en-US" sz="1800" dirty="0"/>
              <a:t>Socials give members a chance to socialize with others without having a specific activity or event. </a:t>
            </a:r>
          </a:p>
          <a:p>
            <a:endParaRPr lang="en-US" sz="1800" dirty="0"/>
          </a:p>
          <a:p>
            <a:r>
              <a:rPr lang="en-US" sz="1800" dirty="0"/>
              <a:t>Planning a social is usually very simple, but here are a few guidelines for a successful social:</a:t>
            </a:r>
          </a:p>
          <a:p>
            <a:endParaRPr lang="en-GB" sz="1800" dirty="0"/>
          </a:p>
          <a:p>
            <a:pPr marL="260158" indent="-260158">
              <a:buFont typeface="Arial" pitchFamily="34" charset="0"/>
              <a:buChar char="•"/>
            </a:pPr>
            <a:r>
              <a:rPr lang="en-US" sz="1800" dirty="0"/>
              <a:t>Choose a social that reflects the interests of your members, not just where the Committee want to go.</a:t>
            </a:r>
            <a:endParaRPr lang="en-GB" sz="1800" dirty="0"/>
          </a:p>
          <a:p>
            <a:pPr marL="260158" indent="-260158">
              <a:buFont typeface="Arial" pitchFamily="34" charset="0"/>
              <a:buChar char="•"/>
            </a:pPr>
            <a:r>
              <a:rPr lang="en-US" sz="1800" dirty="0"/>
              <a:t>Speak to club and bar promoters about special deals – often when a Club/Society is having a social, clubs and bars are willing to offer special incentives such as free entry, queue jump, VIP and drinks deals.</a:t>
            </a:r>
            <a:endParaRPr lang="en-GB" sz="1800" dirty="0"/>
          </a:p>
          <a:p>
            <a:pPr marL="260158" indent="-260158">
              <a:buFont typeface="Arial" pitchFamily="34" charset="0"/>
              <a:buChar char="•"/>
            </a:pPr>
            <a:r>
              <a:rPr lang="en-US" sz="1800" dirty="0"/>
              <a:t>The Committee should arrive for in plenty of time to welcome members.</a:t>
            </a:r>
            <a:endParaRPr lang="en-GB" sz="1800" dirty="0"/>
          </a:p>
          <a:p>
            <a:pPr marL="260158" indent="-260158">
              <a:buFont typeface="Arial" pitchFamily="34" charset="0"/>
              <a:buChar char="•"/>
            </a:pPr>
            <a:r>
              <a:rPr lang="en-US" sz="1800" dirty="0"/>
              <a:t>Communicate the social information by email too, and send an update a few days before/the day before the social to remind members of the timings and location.</a:t>
            </a:r>
            <a:endParaRPr lang="en-GB" sz="1800" dirty="0"/>
          </a:p>
          <a:p>
            <a:pPr marL="260158" indent="-260158">
              <a:buFont typeface="Arial" pitchFamily="34" charset="0"/>
              <a:buChar char="•"/>
            </a:pPr>
            <a:r>
              <a:rPr lang="en-US" sz="1800" dirty="0"/>
              <a:t>When on a social, the Committee should make sure all members are safe, comfortable and happy. It’s fine to have a couple of drinks, but if possible allocate a couple of Committee members to stay relatively sober and keep an eye on the members.</a:t>
            </a:r>
            <a:endParaRPr lang="en-GB" sz="1800" dirty="0"/>
          </a:p>
          <a:p>
            <a:pPr marL="260158" indent="-260158">
              <a:buFont typeface="Arial" pitchFamily="34" charset="0"/>
              <a:buChar char="•"/>
            </a:pPr>
            <a:r>
              <a:rPr lang="en-US" sz="1800" dirty="0"/>
              <a:t>If someone feels comfortable doing so, then giving attendees a contact number for one of the Committee allows them to find the group if they get lost on the way to or during the social.</a:t>
            </a:r>
            <a:endParaRPr lang="en-GB" sz="1800" dirty="0"/>
          </a:p>
          <a:p>
            <a:pPr marL="260158" indent="-260158">
              <a:buFont typeface="Arial" pitchFamily="34" charset="0"/>
              <a:buChar char="•"/>
            </a:pPr>
            <a:r>
              <a:rPr lang="en-US" sz="1800" dirty="0"/>
              <a:t>Wear committee t-shirts to be noticeable, and make sure you sit in a clear place if the environment is busy</a:t>
            </a:r>
            <a:endParaRPr lang="en-GB" sz="1800" dirty="0"/>
          </a:p>
          <a:p>
            <a:pPr marL="260158" indent="-260158">
              <a:buFont typeface="Arial" pitchFamily="34" charset="0"/>
              <a:buChar char="•"/>
            </a:pPr>
            <a:r>
              <a:rPr lang="en-US" sz="1800" dirty="0"/>
              <a:t>Make an effort to chat to all members, and be friendly and welcoming.</a:t>
            </a:r>
            <a:endParaRPr lang="en-GB" sz="1800" dirty="0"/>
          </a:p>
          <a:p>
            <a:pPr marL="260158" indent="-260158">
              <a:buFont typeface="Arial" pitchFamily="34" charset="0"/>
              <a:buChar char="•"/>
            </a:pPr>
            <a:r>
              <a:rPr lang="en-US" sz="1800" dirty="0"/>
              <a:t>It’s good to make a Facebook post or send an email soon after thanking members for attending and letting them know about the next social/event.</a:t>
            </a:r>
            <a:endParaRPr lang="en-GB" sz="1800" dirty="0"/>
          </a:p>
          <a:p>
            <a:pPr marL="260158" indent="-260158">
              <a:buFont typeface="Arial" pitchFamily="34" charset="0"/>
              <a:buChar char="•"/>
            </a:pPr>
            <a:r>
              <a:rPr lang="en-US" sz="1800" dirty="0"/>
              <a:t>Think about different ideas for socials – bar and pub socials are a great way to meet people and have a good time, but not everyone wants to do this all the time! Try mixing it up with…picnics, BBQs (weather permitting!), games nights, quizzes, sporting activities, paintball, go karting, live music, movie nights…the possibilities are endless!</a:t>
            </a:r>
            <a:endParaRPr lang="en-GB" sz="1800" dirty="0"/>
          </a:p>
          <a:p>
            <a:endParaRPr lang="en-GB" dirty="0"/>
          </a:p>
        </p:txBody>
      </p:sp>
      <p:sp>
        <p:nvSpPr>
          <p:cNvPr id="4" name="Slide Number Placeholder 3"/>
          <p:cNvSpPr>
            <a:spLocks noGrp="1"/>
          </p:cNvSpPr>
          <p:nvPr>
            <p:ph type="sldNum" sz="quarter" idx="10"/>
          </p:nvPr>
        </p:nvSpPr>
        <p:spPr/>
        <p:txBody>
          <a:bodyPr/>
          <a:lstStyle/>
          <a:p>
            <a:fld id="{038A0F80-5031-4595-8980-411531DDEC6A}" type="slidenum">
              <a:rPr lang="en-GB" smtClean="0"/>
              <a:t>4</a:t>
            </a:fld>
            <a:endParaRPr lang="en-GB"/>
          </a:p>
        </p:txBody>
      </p:sp>
    </p:spTree>
    <p:extLst>
      <p:ext uri="{BB962C8B-B14F-4D97-AF65-F5344CB8AC3E}">
        <p14:creationId xmlns:p14="http://schemas.microsoft.com/office/powerpoint/2010/main" val="23023035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1387511">
              <a:defRPr/>
            </a:pPr>
            <a:r>
              <a:rPr lang="en-GB" sz="1800" b="1" u="sng" dirty="0"/>
              <a:t>Additional information:</a:t>
            </a:r>
          </a:p>
          <a:p>
            <a:pPr defTabSz="1387511">
              <a:defRPr/>
            </a:pPr>
            <a:endParaRPr lang="en-GB" sz="1800" b="1" u="sng" dirty="0"/>
          </a:p>
          <a:p>
            <a:pPr defTabSz="1387511">
              <a:defRPr/>
            </a:pPr>
            <a:r>
              <a:rPr lang="en-GB" sz="1800" dirty="0"/>
              <a:t>Exercise considerations</a:t>
            </a:r>
          </a:p>
          <a:p>
            <a:endParaRPr lang="en-GB" dirty="0" smtClean="0"/>
          </a:p>
          <a:p>
            <a:r>
              <a:rPr lang="en-GB" dirty="0" smtClean="0">
                <a:latin typeface="Century Gothic" panose="020B0502020202020204" pitchFamily="34" charset="0"/>
              </a:rPr>
              <a:t>Type of event		Target audience</a:t>
            </a:r>
          </a:p>
          <a:p>
            <a:r>
              <a:rPr lang="en-GB" dirty="0" smtClean="0">
                <a:latin typeface="Century Gothic" panose="020B0502020202020204" pitchFamily="34" charset="0"/>
              </a:rPr>
              <a:t>Venue			Date</a:t>
            </a:r>
          </a:p>
          <a:p>
            <a:r>
              <a:rPr lang="en-GB" dirty="0" smtClean="0">
                <a:latin typeface="Century Gothic" panose="020B0502020202020204" pitchFamily="34" charset="0"/>
              </a:rPr>
              <a:t>Location			Transport</a:t>
            </a:r>
          </a:p>
          <a:p>
            <a:r>
              <a:rPr lang="en-GB" dirty="0" smtClean="0">
                <a:latin typeface="Century Gothic" panose="020B0502020202020204" pitchFamily="34" charset="0"/>
              </a:rPr>
              <a:t>Staffing			Risk assessment </a:t>
            </a:r>
          </a:p>
          <a:p>
            <a:r>
              <a:rPr lang="en-GB" dirty="0" smtClean="0">
                <a:latin typeface="Century Gothic" panose="020B0502020202020204" pitchFamily="34" charset="0"/>
              </a:rPr>
              <a:t>Publicity	 		Budget vs cost vs potential income</a:t>
            </a:r>
          </a:p>
          <a:p>
            <a:r>
              <a:rPr lang="en-GB" dirty="0" smtClean="0">
                <a:latin typeface="Century Gothic" panose="020B0502020202020204" pitchFamily="34" charset="0"/>
              </a:rPr>
              <a:t>Accessibility			</a:t>
            </a:r>
          </a:p>
          <a:p>
            <a:endParaRPr lang="en-GB" dirty="0" smtClean="0"/>
          </a:p>
          <a:p>
            <a:r>
              <a:rPr lang="en-GB" dirty="0" smtClean="0"/>
              <a:t>Think</a:t>
            </a:r>
            <a:r>
              <a:rPr lang="en-GB" baseline="0" dirty="0" smtClean="0"/>
              <a:t> about your membership, your Club’s/Society’s aims and the type of activities that would best engage them (and possibly the wider audience!). Better still ask them what they would like to have organised!</a:t>
            </a:r>
          </a:p>
          <a:p>
            <a:endParaRPr lang="en-GB" baseline="0" dirty="0" smtClean="0"/>
          </a:p>
          <a:p>
            <a:r>
              <a:rPr lang="en-GB" dirty="0" smtClean="0"/>
              <a:t>Dependant</a:t>
            </a:r>
            <a:r>
              <a:rPr lang="en-GB" baseline="0" dirty="0" smtClean="0"/>
              <a:t> on the nature of your Club/Society you may already be delivering events such as rehearsals which is fine but the final show will still need to be planned properly.</a:t>
            </a:r>
          </a:p>
          <a:p>
            <a:endParaRPr lang="en-GB" baseline="0" dirty="0" smtClean="0"/>
          </a:p>
          <a:p>
            <a:r>
              <a:rPr lang="en-GB" baseline="0" dirty="0" smtClean="0"/>
              <a:t>Is the event just for your current membership or is it intended to recruit more members?</a:t>
            </a:r>
          </a:p>
          <a:p>
            <a:endParaRPr lang="en-GB" sz="1800" dirty="0"/>
          </a:p>
          <a:p>
            <a:r>
              <a:rPr lang="en-GB" sz="1800" dirty="0"/>
              <a:t>Make sure you plan in plenty of advance of events to allow time to organise and promote the event. </a:t>
            </a:r>
          </a:p>
          <a:p>
            <a:endParaRPr lang="en-GB" sz="1800" dirty="0"/>
          </a:p>
          <a:p>
            <a:r>
              <a:rPr lang="en-GB" sz="1800" dirty="0"/>
              <a:t>Who is going to be helping you at your event? Who will be dealing with ticket sales or door entries? Who will be liaising with the artists? Who will be the main point of contact?</a:t>
            </a:r>
          </a:p>
          <a:p>
            <a:endParaRPr lang="en-GB" dirty="0" smtClean="0"/>
          </a:p>
          <a:p>
            <a:r>
              <a:rPr lang="en-GB" dirty="0" smtClean="0"/>
              <a:t>Publicity</a:t>
            </a:r>
            <a:r>
              <a:rPr lang="en-GB" baseline="0" dirty="0" smtClean="0"/>
              <a:t> is vital and where most Clubs/Societies fail! Book your event early and promote your event at least 2 weeks before it is going to take place. Utilize all channels of promotion – FB, Twitter, </a:t>
            </a:r>
            <a:r>
              <a:rPr lang="en-GB" baseline="0" dirty="0" err="1" smtClean="0"/>
              <a:t>Instagram</a:t>
            </a:r>
            <a:r>
              <a:rPr lang="en-GB" baseline="0" dirty="0" smtClean="0"/>
              <a:t>, UCSU.org, email, posters/flyers across both campuses (not just in your department building!), in your classes, </a:t>
            </a:r>
            <a:r>
              <a:rPr lang="en-GB" baseline="0" dirty="0" err="1" smtClean="0"/>
              <a:t>flashmobs</a:t>
            </a:r>
            <a:r>
              <a:rPr lang="en-GB" baseline="0" dirty="0" smtClean="0"/>
              <a:t>, get out and talk to people!! Don’t just send one post out and think it’s done. It takes at least 3 attempts before people take notice but on the other hand don’t over do it!</a:t>
            </a:r>
          </a:p>
          <a:p>
            <a:endParaRPr lang="en-GB" baseline="0" dirty="0" smtClean="0"/>
          </a:p>
          <a:p>
            <a:r>
              <a:rPr lang="en-GB" dirty="0" smtClean="0"/>
              <a:t>Working out how</a:t>
            </a:r>
            <a:r>
              <a:rPr lang="en-GB" baseline="0" dirty="0" smtClean="0"/>
              <a:t> much you money you have and how much the event is going to cost is a huge factor as you don’t want the event to fail and leave you with nothing left to run any more activities for the rest of the year. You also need to consider whether the event is worth putting a large amount of money into for the amount you are likely to get back! Remember you can never guarantee a sell out!</a:t>
            </a:r>
            <a:endParaRPr lang="en-GB" dirty="0"/>
          </a:p>
        </p:txBody>
      </p:sp>
      <p:sp>
        <p:nvSpPr>
          <p:cNvPr id="4" name="Slide Number Placeholder 3"/>
          <p:cNvSpPr>
            <a:spLocks noGrp="1"/>
          </p:cNvSpPr>
          <p:nvPr>
            <p:ph type="sldNum" sz="quarter" idx="10"/>
          </p:nvPr>
        </p:nvSpPr>
        <p:spPr/>
        <p:txBody>
          <a:bodyPr/>
          <a:lstStyle/>
          <a:p>
            <a:fld id="{038A0F80-5031-4595-8980-411531DDEC6A}" type="slidenum">
              <a:rPr lang="en-GB" smtClean="0"/>
              <a:t>5</a:t>
            </a:fld>
            <a:endParaRPr lang="en-GB"/>
          </a:p>
        </p:txBody>
      </p:sp>
    </p:spTree>
    <p:extLst>
      <p:ext uri="{BB962C8B-B14F-4D97-AF65-F5344CB8AC3E}">
        <p14:creationId xmlns:p14="http://schemas.microsoft.com/office/powerpoint/2010/main" val="39238713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1387511">
              <a:defRPr/>
            </a:pPr>
            <a:r>
              <a:rPr lang="en-GB" sz="1800" b="1" u="sng" dirty="0"/>
              <a:t>Additional information:</a:t>
            </a:r>
          </a:p>
          <a:p>
            <a:pPr defTabSz="1387511">
              <a:defRPr/>
            </a:pPr>
            <a:endParaRPr lang="en-GB" sz="1800" dirty="0"/>
          </a:p>
          <a:p>
            <a:pPr defTabSz="1387511">
              <a:defRPr/>
            </a:pPr>
            <a:endParaRPr lang="en-GB" sz="1800" dirty="0"/>
          </a:p>
          <a:p>
            <a:pPr defTabSz="1387511">
              <a:defRPr/>
            </a:pPr>
            <a:r>
              <a:rPr lang="en-GB" sz="1800" dirty="0"/>
              <a:t>You can book rooms on campus yourself or we can do this on your behalf through the University intranet.</a:t>
            </a:r>
          </a:p>
          <a:p>
            <a:pPr defTabSz="1387511">
              <a:defRPr/>
            </a:pPr>
            <a:endParaRPr lang="en-GB" sz="1800" dirty="0"/>
          </a:p>
          <a:p>
            <a:pPr defTabSz="1387511">
              <a:defRPr/>
            </a:pPr>
            <a:r>
              <a:rPr lang="en-GB" sz="1800" dirty="0"/>
              <a:t>You can also use the Union meeting room above the Zee Bar if you so wish. There is a booking sheet on the door, you just have to put your Club/Society name and time down. Be aware however, that if you wish to use the meeting room in the evening when the Zee Bar has an event on, you will need to confirm this with the Bars team prior to your meeting.</a:t>
            </a:r>
          </a:p>
          <a:p>
            <a:pPr defTabSz="1387511">
              <a:defRPr/>
            </a:pPr>
            <a:endParaRPr lang="en-GB" sz="1800" dirty="0"/>
          </a:p>
          <a:p>
            <a:pPr defTabSz="1387511">
              <a:defRPr/>
            </a:pPr>
            <a:r>
              <a:rPr lang="en-GB" sz="1800" dirty="0"/>
              <a:t>You can also book one of the bars for an event if you so wish but you will need to liaise with the bars team well in advance as they get booked up very quickly. In doing so, there are arrangements that can be made to lower the cost of using the venues dependant on attendance and spending over the bar. </a:t>
            </a:r>
          </a:p>
          <a:p>
            <a:pPr defTabSz="1387511">
              <a:defRPr/>
            </a:pPr>
            <a:endParaRPr lang="en-GB" dirty="0" smtClean="0"/>
          </a:p>
          <a:p>
            <a:r>
              <a:rPr lang="en-GB" baseline="0" dirty="0" smtClean="0"/>
              <a:t>Considering the venue and location is vital in the running of an event and there are many things to think about when doing so, again dependant on the type of activity.</a:t>
            </a:r>
          </a:p>
          <a:p>
            <a:endParaRPr lang="en-GB" baseline="0" dirty="0" smtClean="0"/>
          </a:p>
          <a:p>
            <a:r>
              <a:rPr lang="en-GB" sz="1800" dirty="0"/>
              <a:t>Will the venue have an appropriate capacity? If you have 40 members and aren’t planning to allow non-members, a 200 person capacity venue won’t be suitable. Similarly, if the event is likely to attract a large amount of attendees, make sure the venue has capacity for this.</a:t>
            </a:r>
          </a:p>
          <a:p>
            <a:endParaRPr lang="en-GB" sz="1800" dirty="0"/>
          </a:p>
          <a:p>
            <a:pPr lvl="0"/>
            <a:r>
              <a:rPr lang="en-GB" sz="1800" dirty="0"/>
              <a:t>What is included with the hire?</a:t>
            </a:r>
          </a:p>
          <a:p>
            <a:pPr lvl="0"/>
            <a:r>
              <a:rPr lang="en-GB" sz="1800" dirty="0"/>
              <a:t>What could come at an extra cost – or whether you would be allowed to provide these extras yourself (e.g. – do you need to use the venue’s security/catering company?)</a:t>
            </a:r>
          </a:p>
          <a:p>
            <a:pPr lvl="0"/>
            <a:r>
              <a:rPr lang="en-GB" sz="1800" dirty="0"/>
              <a:t>Information on deposit and refund policy.</a:t>
            </a:r>
          </a:p>
          <a:p>
            <a:pPr lvl="0"/>
            <a:r>
              <a:rPr lang="en-GB" sz="1800" dirty="0"/>
              <a:t>Damage liability for equipment and furnishings.</a:t>
            </a:r>
          </a:p>
          <a:p>
            <a:pPr lvl="0"/>
            <a:endParaRPr lang="en-GB" sz="1800" dirty="0"/>
          </a:p>
          <a:p>
            <a:pPr lvl="0"/>
            <a:r>
              <a:rPr lang="en-GB" sz="1800" dirty="0"/>
              <a:t>When going to another venue, you must be aware that it may be a conflict of interest for the Union bar. For example </a:t>
            </a:r>
            <a:r>
              <a:rPr lang="en-GB" sz="1800" dirty="0" err="1"/>
              <a:t>Weatherspoons</a:t>
            </a:r>
            <a:r>
              <a:rPr lang="en-GB" sz="1800" dirty="0"/>
              <a:t> provides a similar service and it would therefore potentially take away from revenue. There are processes in place to address this. It is not that you cannot go to these venues but it has to be planned in the correct manner.</a:t>
            </a:r>
            <a:endParaRPr lang="en-GB" dirty="0"/>
          </a:p>
        </p:txBody>
      </p:sp>
      <p:sp>
        <p:nvSpPr>
          <p:cNvPr id="4" name="Slide Number Placeholder 3"/>
          <p:cNvSpPr>
            <a:spLocks noGrp="1"/>
          </p:cNvSpPr>
          <p:nvPr>
            <p:ph type="sldNum" sz="quarter" idx="10"/>
          </p:nvPr>
        </p:nvSpPr>
        <p:spPr/>
        <p:txBody>
          <a:bodyPr/>
          <a:lstStyle/>
          <a:p>
            <a:fld id="{038A0F80-5031-4595-8980-411531DDEC6A}" type="slidenum">
              <a:rPr lang="en-GB" smtClean="0"/>
              <a:t>6</a:t>
            </a:fld>
            <a:endParaRPr lang="en-GB"/>
          </a:p>
        </p:txBody>
      </p:sp>
    </p:spTree>
    <p:extLst>
      <p:ext uri="{BB962C8B-B14F-4D97-AF65-F5344CB8AC3E}">
        <p14:creationId xmlns:p14="http://schemas.microsoft.com/office/powerpoint/2010/main" val="21346539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1387511">
              <a:defRPr/>
            </a:pPr>
            <a:r>
              <a:rPr lang="en-GB" sz="1800" b="1" u="sng" dirty="0"/>
              <a:t>Additional information:</a:t>
            </a:r>
          </a:p>
          <a:p>
            <a:pPr defTabSz="1387511">
              <a:defRPr/>
            </a:pPr>
            <a:endParaRPr lang="en-GB" sz="1800" dirty="0"/>
          </a:p>
          <a:p>
            <a:pPr defTabSz="1387511">
              <a:defRPr/>
            </a:pPr>
            <a:endParaRPr lang="en-GB" sz="1800" dirty="0"/>
          </a:p>
          <a:p>
            <a:pPr defTabSz="1387511">
              <a:defRPr/>
            </a:pPr>
            <a:r>
              <a:rPr lang="en-GB" sz="1800" dirty="0"/>
              <a:t>Will you need transport for your members? Will you be getting public transport or hiring a vehicle?</a:t>
            </a:r>
          </a:p>
          <a:p>
            <a:pPr defTabSz="1387511">
              <a:defRPr/>
            </a:pPr>
            <a:endParaRPr lang="en-GB" sz="1800" dirty="0"/>
          </a:p>
          <a:p>
            <a:pPr defTabSz="1387511">
              <a:defRPr/>
            </a:pPr>
            <a:r>
              <a:rPr lang="en-GB" sz="1800" dirty="0"/>
              <a:t>The UCSU has a Safety Bus which you can book out depending on the date, time, nature of the activity and availability. You will however need to have a driver with a full and clean DSL licence. You may wish to have one of the Union Drivers do the journey for you. </a:t>
            </a:r>
          </a:p>
          <a:p>
            <a:endParaRPr lang="en-GB" dirty="0" smtClean="0"/>
          </a:p>
          <a:p>
            <a:r>
              <a:rPr lang="en-GB" dirty="0" smtClean="0"/>
              <a:t>Case</a:t>
            </a:r>
            <a:r>
              <a:rPr lang="en-GB" baseline="0" dirty="0" smtClean="0"/>
              <a:t> to case basis, £50 for vehicle, 50p per mile, then driver fees. Speak to Anne.</a:t>
            </a:r>
          </a:p>
          <a:p>
            <a:endParaRPr lang="en-GB" baseline="0" dirty="0" smtClean="0"/>
          </a:p>
          <a:p>
            <a:r>
              <a:rPr lang="en-GB" baseline="0" dirty="0" smtClean="0"/>
              <a:t>Student drivers of their own vehicle, 3</a:t>
            </a:r>
            <a:r>
              <a:rPr lang="en-GB" baseline="30000" dirty="0" smtClean="0"/>
              <a:t>rd</a:t>
            </a:r>
            <a:r>
              <a:rPr lang="en-GB" baseline="0" dirty="0" smtClean="0"/>
              <a:t> party or fully comp, fully MOT, fully taxed before expenses.</a:t>
            </a:r>
          </a:p>
          <a:p>
            <a:endParaRPr lang="en-GB" dirty="0"/>
          </a:p>
        </p:txBody>
      </p:sp>
      <p:sp>
        <p:nvSpPr>
          <p:cNvPr id="4" name="Slide Number Placeholder 3"/>
          <p:cNvSpPr>
            <a:spLocks noGrp="1"/>
          </p:cNvSpPr>
          <p:nvPr>
            <p:ph type="sldNum" sz="quarter" idx="10"/>
          </p:nvPr>
        </p:nvSpPr>
        <p:spPr/>
        <p:txBody>
          <a:bodyPr/>
          <a:lstStyle/>
          <a:p>
            <a:fld id="{038A0F80-5031-4595-8980-411531DDEC6A}" type="slidenum">
              <a:rPr lang="en-GB" smtClean="0"/>
              <a:t>7</a:t>
            </a:fld>
            <a:endParaRPr lang="en-GB"/>
          </a:p>
        </p:txBody>
      </p:sp>
    </p:spTree>
    <p:extLst>
      <p:ext uri="{BB962C8B-B14F-4D97-AF65-F5344CB8AC3E}">
        <p14:creationId xmlns:p14="http://schemas.microsoft.com/office/powerpoint/2010/main" val="39738464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1387511">
              <a:defRPr/>
            </a:pPr>
            <a:r>
              <a:rPr lang="en-GB" sz="1800" b="1" u="sng" dirty="0"/>
              <a:t>Important information:</a:t>
            </a:r>
          </a:p>
          <a:p>
            <a:endParaRPr lang="en-GB" sz="1800" dirty="0"/>
          </a:p>
          <a:p>
            <a:endParaRPr lang="en-GB" sz="1800" dirty="0"/>
          </a:p>
          <a:p>
            <a:r>
              <a:rPr lang="en-GB" sz="1800" dirty="0"/>
              <a:t>If you want to run an activity you must complete an Activity Proposal Form, Risk Assessment Form and possibly a Trip Registration Form. These must then be submitted to the Sports/Societies Federation for approval.</a:t>
            </a:r>
          </a:p>
          <a:p>
            <a:endParaRPr lang="en-GB" sz="1800" dirty="0"/>
          </a:p>
          <a:p>
            <a:r>
              <a:rPr lang="en-GB" sz="1800" dirty="0"/>
              <a:t>Before completing these forms it is advisable to research and enquire with the relevant staff, venues and companies before submitting them. </a:t>
            </a:r>
          </a:p>
          <a:p>
            <a:endParaRPr lang="en-GB" sz="1800" dirty="0"/>
          </a:p>
          <a:p>
            <a:r>
              <a:rPr lang="en-GB" sz="1800" dirty="0"/>
              <a:t>There is no point putting the date or venue you want on the form without first seeing whether or not it is available. At times it can feel like a juggling act or game of tennis. </a:t>
            </a:r>
          </a:p>
          <a:p>
            <a:endParaRPr lang="en-GB" sz="1800" dirty="0"/>
          </a:p>
          <a:p>
            <a:r>
              <a:rPr lang="en-GB" sz="1800" dirty="0"/>
              <a:t>For example, let’s say you wanted to use the Zee Bar for a showcase night. </a:t>
            </a:r>
          </a:p>
          <a:p>
            <a:endParaRPr lang="en-GB" sz="1800" dirty="0"/>
          </a:p>
          <a:p>
            <a:r>
              <a:rPr lang="en-GB" sz="1800" dirty="0"/>
              <a:t>You have decided on a budget, what type of activities you would potentially like to take place and that you are going to charge a door entry. You have thought about the risk factors and date, time, etc.</a:t>
            </a:r>
          </a:p>
          <a:p>
            <a:endParaRPr lang="en-GB" sz="1800" dirty="0"/>
          </a:p>
          <a:p>
            <a:r>
              <a:rPr lang="en-GB" sz="1800" dirty="0"/>
              <a:t>Next you would want to arrange a meeting with the Venue Manager to see if your desired date is available, explain your ideas and what you have initially planned. The Venue Manager will then be able to tell you if the date and times are available and ‘pencil’ it in the diary. He would also advise you on what the Union’s licensing allows or doesn’t, what factors you may not have considered and how you would need to go around addressing these. It may be that you wanted to have breakdancing in front of the stage, however it is a concern for them as there may be a large amount of people on the dancefloor and therefore how would you make sure the space was clear so that risk of injury would be minimised? Maybe the venue’s licence doesn’t allow for this type of activity to take place. Once you have had this meeting and identified issues that need to be addressed, you would then go back to your performers, company, artists or students and establish solutions to these. You would then have a follow up meeting with the Venue Manager to show this and then submit the Activity Proposal Form and Risk Assessment for approval. </a:t>
            </a:r>
          </a:p>
          <a:p>
            <a:endParaRPr lang="en-GB" sz="1800" dirty="0"/>
          </a:p>
          <a:p>
            <a:r>
              <a:rPr lang="en-GB" sz="1800" dirty="0"/>
              <a:t>A Risk Assessment is a mandatory document for the Club/Society to cover all the regular activities the Club/Society will be undertaking.</a:t>
            </a:r>
          </a:p>
          <a:p>
            <a:endParaRPr lang="en-GB" sz="1800" dirty="0"/>
          </a:p>
          <a:p>
            <a:r>
              <a:rPr lang="en-US" sz="1800" dirty="0"/>
              <a:t>Clubs/Societies are required to complete Risk Assessments for their core activities, plus a separate form for each event or trip. </a:t>
            </a:r>
          </a:p>
          <a:p>
            <a:endParaRPr lang="en-US" sz="1800" dirty="0"/>
          </a:p>
          <a:p>
            <a:pPr defTabSz="1387511">
              <a:defRPr/>
            </a:pPr>
            <a:r>
              <a:rPr lang="en-US" sz="1800" dirty="0"/>
              <a:t>All members of the Committee should familiarize themselves with emergency procedures, and all attendees should be given a Health and Safety briefing as to what to do in an emergency by the Committee, including locations of emergency exits, meeting points and contact details.</a:t>
            </a:r>
            <a:endParaRPr lang="en-GB" sz="1800" dirty="0"/>
          </a:p>
          <a:p>
            <a:endParaRPr lang="en-GB" dirty="0"/>
          </a:p>
        </p:txBody>
      </p:sp>
      <p:sp>
        <p:nvSpPr>
          <p:cNvPr id="4" name="Slide Number Placeholder 3"/>
          <p:cNvSpPr>
            <a:spLocks noGrp="1"/>
          </p:cNvSpPr>
          <p:nvPr>
            <p:ph type="sldNum" sz="quarter" idx="10"/>
          </p:nvPr>
        </p:nvSpPr>
        <p:spPr/>
        <p:txBody>
          <a:bodyPr/>
          <a:lstStyle/>
          <a:p>
            <a:fld id="{038A0F80-5031-4595-8980-411531DDEC6A}" type="slidenum">
              <a:rPr lang="en-GB" smtClean="0"/>
              <a:t>8</a:t>
            </a:fld>
            <a:endParaRPr lang="en-GB"/>
          </a:p>
        </p:txBody>
      </p:sp>
    </p:spTree>
    <p:extLst>
      <p:ext uri="{BB962C8B-B14F-4D97-AF65-F5344CB8AC3E}">
        <p14:creationId xmlns:p14="http://schemas.microsoft.com/office/powerpoint/2010/main" val="23476073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latin typeface="Century Gothic" panose="020B0502020202020204" pitchFamily="34" charset="0"/>
              </a:rPr>
              <a:t>Ticket Sales Discussion – What do you believe the advantages</a:t>
            </a:r>
            <a:r>
              <a:rPr lang="en-GB" baseline="0" dirty="0" smtClean="0">
                <a:latin typeface="Century Gothic" panose="020B0502020202020204" pitchFamily="34" charset="0"/>
              </a:rPr>
              <a:t> and disadvantages of online and physical sales are? Have an open discussion and mark them down.</a:t>
            </a:r>
            <a:endParaRPr lang="en-GB" dirty="0" smtClean="0">
              <a:latin typeface="Century Gothic" panose="020B0502020202020204" pitchFamily="34" charset="0"/>
            </a:endParaRPr>
          </a:p>
          <a:p>
            <a:endParaRPr lang="en-GB" dirty="0" smtClean="0">
              <a:latin typeface="Century Gothic" panose="020B0502020202020204" pitchFamily="34" charset="0"/>
            </a:endParaRPr>
          </a:p>
          <a:p>
            <a:r>
              <a:rPr lang="en-GB" dirty="0" smtClean="0">
                <a:latin typeface="Century Gothic" panose="020B0502020202020204" pitchFamily="34" charset="0"/>
              </a:rPr>
              <a:t>Online vs physical or both</a:t>
            </a:r>
          </a:p>
          <a:p>
            <a:endParaRPr lang="en-GB" dirty="0" smtClean="0">
              <a:latin typeface="Century Gothic" panose="020B0502020202020204" pitchFamily="34" charset="0"/>
            </a:endParaRPr>
          </a:p>
          <a:p>
            <a:pPr marL="260158" indent="-260158">
              <a:buFont typeface="Arial" panose="020B0604020202020204" pitchFamily="34" charset="0"/>
              <a:buChar char="•"/>
            </a:pPr>
            <a:r>
              <a:rPr lang="en-GB" dirty="0" smtClean="0">
                <a:latin typeface="Century Gothic" panose="020B0502020202020204" pitchFamily="34" charset="0"/>
              </a:rPr>
              <a:t>Online pro’s – Up to date data, secure, email receipt, matching payments to sales, cross checking, tier based sales and restrictions</a:t>
            </a:r>
          </a:p>
          <a:p>
            <a:pPr marL="260158" indent="-260158">
              <a:buFont typeface="Arial" panose="020B0604020202020204" pitchFamily="34" charset="0"/>
              <a:buChar char="•"/>
            </a:pPr>
            <a:endParaRPr lang="en-GB" dirty="0" smtClean="0">
              <a:latin typeface="Century Gothic" panose="020B0502020202020204" pitchFamily="34" charset="0"/>
            </a:endParaRPr>
          </a:p>
          <a:p>
            <a:pPr marL="260158" indent="-260158">
              <a:buFont typeface="Arial" panose="020B0604020202020204" pitchFamily="34" charset="0"/>
              <a:buChar char="•"/>
            </a:pPr>
            <a:r>
              <a:rPr lang="en-GB" dirty="0" smtClean="0">
                <a:latin typeface="Century Gothic" panose="020B0502020202020204" pitchFamily="34" charset="0"/>
              </a:rPr>
              <a:t>Online con’s – Lack of face to face promo, reliance on individual to purchase, booking fees, VAT</a:t>
            </a:r>
          </a:p>
          <a:p>
            <a:pPr marL="260158" indent="-260158">
              <a:buFont typeface="Arial" panose="020B0604020202020204" pitchFamily="34" charset="0"/>
              <a:buChar char="•"/>
            </a:pPr>
            <a:endParaRPr lang="en-GB" dirty="0" smtClean="0">
              <a:latin typeface="Century Gothic" panose="020B0502020202020204" pitchFamily="34" charset="0"/>
            </a:endParaRPr>
          </a:p>
          <a:p>
            <a:pPr marL="260158" indent="-260158">
              <a:buFont typeface="Arial" panose="020B0604020202020204" pitchFamily="34" charset="0"/>
              <a:buChar char="•"/>
            </a:pPr>
            <a:r>
              <a:rPr lang="en-GB" dirty="0" smtClean="0">
                <a:latin typeface="Century Gothic" panose="020B0502020202020204" pitchFamily="34" charset="0"/>
              </a:rPr>
              <a:t>Physical pro’s – Face to face sale guarantee, selling promo</a:t>
            </a:r>
          </a:p>
          <a:p>
            <a:pPr marL="260158" indent="-260158">
              <a:buFont typeface="Arial" panose="020B0604020202020204" pitchFamily="34" charset="0"/>
              <a:buChar char="•"/>
            </a:pPr>
            <a:endParaRPr lang="en-GB" dirty="0" smtClean="0">
              <a:latin typeface="Century Gothic" panose="020B0502020202020204" pitchFamily="34" charset="0"/>
            </a:endParaRPr>
          </a:p>
          <a:p>
            <a:pPr marL="260158" indent="-260158">
              <a:buFont typeface="Arial" panose="020B0604020202020204" pitchFamily="34" charset="0"/>
              <a:buChar char="•"/>
            </a:pPr>
            <a:r>
              <a:rPr lang="en-GB" dirty="0" smtClean="0">
                <a:latin typeface="Century Gothic" panose="020B0502020202020204" pitchFamily="34" charset="0"/>
              </a:rPr>
              <a:t>Physical con’s –inconsistent matching payments, lack of cross checking, human error, constant counting of tickets</a:t>
            </a:r>
          </a:p>
          <a:p>
            <a:pPr marL="260158" indent="-260158">
              <a:buFont typeface="Arial" panose="020B0604020202020204" pitchFamily="34" charset="0"/>
              <a:buChar char="•"/>
            </a:pPr>
            <a:endParaRPr lang="en-GB" dirty="0" smtClean="0">
              <a:latin typeface="Century Gothic" panose="020B0502020202020204" pitchFamily="34" charset="0"/>
            </a:endParaRPr>
          </a:p>
          <a:p>
            <a:pPr marL="260158" indent="-260158">
              <a:buFont typeface="Arial" panose="020B0604020202020204" pitchFamily="34" charset="0"/>
              <a:buChar char="•"/>
            </a:pPr>
            <a:r>
              <a:rPr lang="en-GB" dirty="0" smtClean="0">
                <a:latin typeface="Century Gothic" panose="020B0502020202020204" pitchFamily="34" charset="0"/>
              </a:rPr>
              <a:t>Both pro’s – Higher selling potential, Face to face sale guarantee, selling promo</a:t>
            </a:r>
          </a:p>
          <a:p>
            <a:pPr marL="260158" indent="-260158">
              <a:buFont typeface="Arial" panose="020B0604020202020204" pitchFamily="34" charset="0"/>
              <a:buChar char="•"/>
            </a:pPr>
            <a:endParaRPr lang="en-GB" dirty="0" smtClean="0">
              <a:latin typeface="Century Gothic" panose="020B0502020202020204" pitchFamily="34" charset="0"/>
            </a:endParaRPr>
          </a:p>
          <a:p>
            <a:pPr marL="260158" indent="-260158">
              <a:buFont typeface="Arial" panose="020B0604020202020204" pitchFamily="34" charset="0"/>
              <a:buChar char="•"/>
            </a:pPr>
            <a:r>
              <a:rPr lang="en-GB" dirty="0" smtClean="0">
                <a:latin typeface="Century Gothic" panose="020B0502020202020204" pitchFamily="34" charset="0"/>
              </a:rPr>
              <a:t>Both con’s – inconsistent matching payments, lack of cross checking, human error, constant counting of tickets, Lack of face to face promo, reliance on individual to purchase, booking fees, VAT</a:t>
            </a:r>
          </a:p>
          <a:p>
            <a:endParaRPr lang="en-GB" dirty="0"/>
          </a:p>
        </p:txBody>
      </p:sp>
      <p:sp>
        <p:nvSpPr>
          <p:cNvPr id="4" name="Slide Number Placeholder 3"/>
          <p:cNvSpPr>
            <a:spLocks noGrp="1"/>
          </p:cNvSpPr>
          <p:nvPr>
            <p:ph type="sldNum" sz="quarter" idx="10"/>
          </p:nvPr>
        </p:nvSpPr>
        <p:spPr/>
        <p:txBody>
          <a:bodyPr/>
          <a:lstStyle/>
          <a:p>
            <a:fld id="{038A0F80-5031-4595-8980-411531DDEC6A}" type="slidenum">
              <a:rPr lang="en-GB" smtClean="0"/>
              <a:t>9</a:t>
            </a:fld>
            <a:endParaRPr lang="en-GB"/>
          </a:p>
        </p:txBody>
      </p:sp>
    </p:spTree>
    <p:extLst>
      <p:ext uri="{BB962C8B-B14F-4D97-AF65-F5344CB8AC3E}">
        <p14:creationId xmlns:p14="http://schemas.microsoft.com/office/powerpoint/2010/main" val="2007670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1387511">
              <a:defRPr/>
            </a:pPr>
            <a:r>
              <a:rPr lang="en-GB" sz="1800" b="1" u="sng" dirty="0"/>
              <a:t>Additional information:</a:t>
            </a:r>
          </a:p>
          <a:p>
            <a:endParaRPr lang="en-GB" dirty="0" smtClean="0"/>
          </a:p>
          <a:p>
            <a:endParaRPr lang="en-GB" dirty="0" smtClean="0"/>
          </a:p>
          <a:p>
            <a:r>
              <a:rPr lang="en-GB" dirty="0" smtClean="0"/>
              <a:t>Allergic reactions can make people very ill and can sometimes lead to death. </a:t>
            </a:r>
          </a:p>
          <a:p>
            <a:r>
              <a:rPr lang="en-GB" dirty="0" smtClean="0"/>
              <a:t>However, there is no cure for food allergy. </a:t>
            </a:r>
          </a:p>
          <a:p>
            <a:r>
              <a:rPr lang="en-GB" dirty="0" smtClean="0"/>
              <a:t>The only way someone can avoid getting ill is to make sure they don’t eat the foods they are allergic to. </a:t>
            </a:r>
          </a:p>
          <a:p>
            <a:r>
              <a:rPr lang="en-GB" dirty="0" smtClean="0"/>
              <a:t>If you work with food, it is important to take food allergy seriously. </a:t>
            </a:r>
          </a:p>
          <a:p>
            <a:r>
              <a:rPr lang="en-GB" dirty="0" smtClean="0"/>
              <a:t>With the new FIR rules, you have a legal responsibility to provide the correct allergen information about the ingredients that is in the food you make or serve.</a:t>
            </a:r>
          </a:p>
          <a:p>
            <a:endParaRPr lang="en-GB" dirty="0" smtClean="0"/>
          </a:p>
          <a:p>
            <a:r>
              <a:rPr lang="en-GB" dirty="0" smtClean="0"/>
              <a:t>The EU law has listed 14 allergens that need to be identified if they are used as ingredients in a dish. This means all food businesses need to provide information about the allergenic ingredients used in foods sold or provided by them. There are also new requirements for businesses which are providing loose food, such as supermarket food counters, delicatessens, restaurants and takeaways. </a:t>
            </a:r>
          </a:p>
          <a:p>
            <a:r>
              <a:rPr lang="en-GB" dirty="0" smtClean="0"/>
              <a:t>As a food business serving loose foods, you will have to supply information for every item on your menu that contains any of the 14 allergens as ingredients. How to provide this information Details of these allergens will have to be listed clearly in an obvious place such as: </a:t>
            </a:r>
          </a:p>
          <a:p>
            <a:r>
              <a:rPr lang="en-GB" dirty="0" smtClean="0"/>
              <a:t>● a menu </a:t>
            </a:r>
          </a:p>
          <a:p>
            <a:r>
              <a:rPr lang="en-GB" dirty="0" smtClean="0"/>
              <a:t>● chalkboard </a:t>
            </a:r>
          </a:p>
          <a:p>
            <a:r>
              <a:rPr lang="en-GB" dirty="0" smtClean="0"/>
              <a:t>● information pack</a:t>
            </a:r>
            <a:endParaRPr lang="en-GB" dirty="0"/>
          </a:p>
        </p:txBody>
      </p:sp>
      <p:sp>
        <p:nvSpPr>
          <p:cNvPr id="4" name="Slide Number Placeholder 3"/>
          <p:cNvSpPr>
            <a:spLocks noGrp="1"/>
          </p:cNvSpPr>
          <p:nvPr>
            <p:ph type="sldNum" sz="quarter" idx="10"/>
          </p:nvPr>
        </p:nvSpPr>
        <p:spPr/>
        <p:txBody>
          <a:bodyPr/>
          <a:lstStyle/>
          <a:p>
            <a:fld id="{038A0F80-5031-4595-8980-411531DDEC6A}" type="slidenum">
              <a:rPr lang="en-GB" smtClean="0"/>
              <a:t>10</a:t>
            </a:fld>
            <a:endParaRPr lang="en-GB"/>
          </a:p>
        </p:txBody>
      </p:sp>
    </p:spTree>
    <p:extLst>
      <p:ext uri="{BB962C8B-B14F-4D97-AF65-F5344CB8AC3E}">
        <p14:creationId xmlns:p14="http://schemas.microsoft.com/office/powerpoint/2010/main" val="12170368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 small</a:t>
            </a:r>
            <a:r>
              <a:rPr lang="en-GB" baseline="0" dirty="0" smtClean="0"/>
              <a:t> groups, look at the event you have been given and plan and complete the relevant forms for it.</a:t>
            </a:r>
          </a:p>
          <a:p>
            <a:endParaRPr lang="en-GB" baseline="0" dirty="0" smtClean="0"/>
          </a:p>
          <a:p>
            <a:r>
              <a:rPr lang="en-GB" baseline="0" dirty="0" smtClean="0"/>
              <a:t>Feed this back to the other groups outlining what you had </a:t>
            </a:r>
            <a:r>
              <a:rPr lang="en-GB" baseline="0" smtClean="0"/>
              <a:t>to consider.</a:t>
            </a:r>
            <a:endParaRPr lang="en-GB" dirty="0"/>
          </a:p>
        </p:txBody>
      </p:sp>
      <p:sp>
        <p:nvSpPr>
          <p:cNvPr id="4" name="Slide Number Placeholder 3"/>
          <p:cNvSpPr>
            <a:spLocks noGrp="1"/>
          </p:cNvSpPr>
          <p:nvPr>
            <p:ph type="sldNum" sz="quarter" idx="10"/>
          </p:nvPr>
        </p:nvSpPr>
        <p:spPr/>
        <p:txBody>
          <a:bodyPr/>
          <a:lstStyle/>
          <a:p>
            <a:fld id="{038A0F80-5031-4595-8980-411531DDEC6A}" type="slidenum">
              <a:rPr lang="en-GB" smtClean="0"/>
              <a:t>11</a:t>
            </a:fld>
            <a:endParaRPr lang="en-GB"/>
          </a:p>
        </p:txBody>
      </p:sp>
    </p:spTree>
    <p:extLst>
      <p:ext uri="{BB962C8B-B14F-4D97-AF65-F5344CB8AC3E}">
        <p14:creationId xmlns:p14="http://schemas.microsoft.com/office/powerpoint/2010/main" val="1078681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D549EEA-13F5-4693-8688-CF98EE50D435}" type="datetimeFigureOut">
              <a:rPr lang="en-GB" smtClean="0"/>
              <a:t>29/06/2016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AC4A00-E5D6-48F4-AD4C-F4FC5EBB3FC3}"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549EEA-13F5-4693-8688-CF98EE50D435}" type="datetimeFigureOut">
              <a:rPr lang="en-GB" smtClean="0"/>
              <a:t>29/06/2016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AC4A00-E5D6-48F4-AD4C-F4FC5EBB3FC3}"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D549EEA-13F5-4693-8688-CF98EE50D435}" type="datetimeFigureOut">
              <a:rPr lang="en-GB" smtClean="0"/>
              <a:t>29/06/2016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AC4A00-E5D6-48F4-AD4C-F4FC5EBB3FC3}" type="slidenum">
              <a:rPr lang="en-GB" smtClean="0"/>
              <a:t>‹#›</a:t>
            </a:fld>
            <a:endParaRPr lang="en-GB"/>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549EEA-13F5-4693-8688-CF98EE50D435}" type="datetimeFigureOut">
              <a:rPr lang="en-GB" smtClean="0"/>
              <a:t>29/06/2016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AC4A00-E5D6-48F4-AD4C-F4FC5EBB3FC3}" type="slidenum">
              <a:rPr lang="en-GB" smtClean="0"/>
              <a:t>‹#›</a:t>
            </a:fld>
            <a:endParaRPr lang="en-GB"/>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549EEA-13F5-4693-8688-CF98EE50D435}" type="datetimeFigureOut">
              <a:rPr lang="en-GB" smtClean="0"/>
              <a:t>29/06/2016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AC4A00-E5D6-48F4-AD4C-F4FC5EBB3FC3}"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BD549EEA-13F5-4693-8688-CF98EE50D435}" type="datetimeFigureOut">
              <a:rPr lang="en-GB" smtClean="0"/>
              <a:t>29/06/2016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AC4A00-E5D6-48F4-AD4C-F4FC5EBB3FC3}" type="slidenum">
              <a:rPr lang="en-GB" smtClean="0"/>
              <a:t>‹#›</a:t>
            </a:fld>
            <a:endParaRPr lang="en-GB"/>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D549EEA-13F5-4693-8688-CF98EE50D435}" type="datetimeFigureOut">
              <a:rPr lang="en-GB" smtClean="0"/>
              <a:t>29/06/2016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EAC4A00-E5D6-48F4-AD4C-F4FC5EBB3FC3}"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D549EEA-13F5-4693-8688-CF98EE50D435}" type="datetimeFigureOut">
              <a:rPr lang="en-GB" smtClean="0"/>
              <a:t>29/06/2016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EAC4A00-E5D6-48F4-AD4C-F4FC5EBB3FC3}"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BD549EEA-13F5-4693-8688-CF98EE50D435}" type="datetimeFigureOut">
              <a:rPr lang="en-GB" smtClean="0"/>
              <a:t>29/06/2016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EAC4A00-E5D6-48F4-AD4C-F4FC5EBB3FC3}"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D549EEA-13F5-4693-8688-CF98EE50D435}" type="datetimeFigureOut">
              <a:rPr lang="en-GB" smtClean="0"/>
              <a:t>29/06/2016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AC4A00-E5D6-48F4-AD4C-F4FC5EBB3FC3}" type="slidenum">
              <a:rPr lang="en-GB" smtClean="0"/>
              <a:t>‹#›</a:t>
            </a:fld>
            <a:endParaRPr lang="en-GB"/>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549EEA-13F5-4693-8688-CF98EE50D435}" type="datetimeFigureOut">
              <a:rPr lang="en-GB" smtClean="0"/>
              <a:t>29/06/2016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AC4A00-E5D6-48F4-AD4C-F4FC5EBB3FC3}" type="slidenum">
              <a:rPr lang="en-GB" smtClean="0"/>
              <a:t>‹#›</a:t>
            </a:fld>
            <a:endParaRPr lang="en-GB"/>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D549EEA-13F5-4693-8688-CF98EE50D435}" type="datetimeFigureOut">
              <a:rPr lang="en-GB" smtClean="0"/>
              <a:t>29/06/2016</a:t>
            </a:fld>
            <a:endParaRPr lang="en-GB"/>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GB"/>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4EAC4A00-E5D6-48F4-AD4C-F4FC5EBB3FC3}" type="slidenum">
              <a:rPr lang="en-GB" smtClean="0"/>
              <a:t>‹#›</a:t>
            </a:fld>
            <a:endParaRPr lang="en-GB"/>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2.jpg"/></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2.xml.rels><?xml version="1.0" encoding="UTF-8" standalone="yes"?>
<Relationships xmlns="http://schemas.openxmlformats.org/package/2006/relationships"><Relationship Id="rId3" Type="http://schemas.openxmlformats.org/officeDocument/2006/relationships/hyperlink" Target="mailto:d.beade@chi.ac.uk" TargetMode="External"/><Relationship Id="rId2" Type="http://schemas.openxmlformats.org/officeDocument/2006/relationships/hyperlink" Target="mailto:susocieties@chi.ac.uk" TargetMode="External"/><Relationship Id="rId1" Type="http://schemas.openxmlformats.org/officeDocument/2006/relationships/slideLayout" Target="../slideLayouts/slideLayout2.xml"/><Relationship Id="rId6" Type="http://schemas.openxmlformats.org/officeDocument/2006/relationships/image" Target="../media/image3.jpg"/><Relationship Id="rId5" Type="http://schemas.openxmlformats.org/officeDocument/2006/relationships/image" Target="../media/image2.jpg"/><Relationship Id="rId4" Type="http://schemas.openxmlformats.org/officeDocument/2006/relationships/hyperlink" Target="mailto:m.riley@chi.ac.uk"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3.jpg"/><Relationship Id="rId5" Type="http://schemas.openxmlformats.org/officeDocument/2006/relationships/image" Target="../media/image2.jpg"/><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latin typeface="Century Gothic" panose="020B0502020202020204" pitchFamily="34" charset="0"/>
              </a:rPr>
              <a:t>EVENTS AND ACTIVITIES</a:t>
            </a:r>
            <a:endParaRPr lang="en-GB" dirty="0">
              <a:latin typeface="Century Gothic" panose="020B0502020202020204" pitchFamily="34" charset="0"/>
            </a:endParaRPr>
          </a:p>
        </p:txBody>
      </p:sp>
      <p:grpSp>
        <p:nvGrpSpPr>
          <p:cNvPr id="10" name="Group 9"/>
          <p:cNvGrpSpPr/>
          <p:nvPr/>
        </p:nvGrpSpPr>
        <p:grpSpPr>
          <a:xfrm>
            <a:off x="5796136" y="332656"/>
            <a:ext cx="2994390" cy="1080120"/>
            <a:chOff x="5004049" y="332656"/>
            <a:chExt cx="3786477" cy="1296064"/>
          </a:xfrm>
        </p:grpSpPr>
        <p:sp>
          <p:nvSpPr>
            <p:cNvPr id="9" name="Rectangle 8"/>
            <p:cNvSpPr/>
            <p:nvPr/>
          </p:nvSpPr>
          <p:spPr>
            <a:xfrm>
              <a:off x="5004049" y="332657"/>
              <a:ext cx="3778082" cy="12960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21484" y="908720"/>
              <a:ext cx="2760001" cy="720000"/>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12444" y="332656"/>
              <a:ext cx="3778082" cy="686924"/>
            </a:xfrm>
            <a:prstGeom prst="rect">
              <a:avLst/>
            </a:prstGeom>
          </p:spPr>
        </p:pic>
      </p:grpSp>
    </p:spTree>
    <p:extLst>
      <p:ext uri="{BB962C8B-B14F-4D97-AF65-F5344CB8AC3E}">
        <p14:creationId xmlns:p14="http://schemas.microsoft.com/office/powerpoint/2010/main" val="28858479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69387" y="2420888"/>
            <a:ext cx="6938917" cy="3096344"/>
          </a:xfrm>
        </p:spPr>
        <p:txBody>
          <a:bodyPr>
            <a:normAutofit/>
          </a:bodyPr>
          <a:lstStyle/>
          <a:p>
            <a:pPr marL="0" indent="0">
              <a:buNone/>
            </a:pPr>
            <a:endParaRPr lang="en-GB" dirty="0" smtClean="0">
              <a:latin typeface="Century Gothic" panose="020B0502020202020204" pitchFamily="34" charset="0"/>
            </a:endParaRPr>
          </a:p>
          <a:p>
            <a:r>
              <a:rPr lang="en-GB" dirty="0" smtClean="0">
                <a:latin typeface="Century Gothic" panose="020B0502020202020204" pitchFamily="34" charset="0"/>
              </a:rPr>
              <a:t>Supplier vs student made</a:t>
            </a:r>
          </a:p>
          <a:p>
            <a:pPr marL="0" indent="0">
              <a:buNone/>
            </a:pPr>
            <a:endParaRPr lang="en-GB" dirty="0" smtClean="0">
              <a:latin typeface="Century Gothic" panose="020B0502020202020204" pitchFamily="34" charset="0"/>
            </a:endParaRPr>
          </a:p>
          <a:p>
            <a:r>
              <a:rPr lang="en-GB" dirty="0" smtClean="0">
                <a:latin typeface="Century Gothic" panose="020B0502020202020204" pitchFamily="34" charset="0"/>
              </a:rPr>
              <a:t>Preparation and declaration</a:t>
            </a:r>
          </a:p>
          <a:p>
            <a:endParaRPr lang="en-GB" dirty="0">
              <a:latin typeface="Century Gothic" panose="020B0502020202020204" pitchFamily="34" charset="0"/>
            </a:endParaRPr>
          </a:p>
          <a:p>
            <a:r>
              <a:rPr lang="en-GB" dirty="0" smtClean="0">
                <a:latin typeface="Century Gothic" panose="020B0502020202020204" pitchFamily="34" charset="0"/>
              </a:rPr>
              <a:t>Food Risk Assessment Guidance </a:t>
            </a:r>
          </a:p>
          <a:p>
            <a:pPr marL="0" indent="0">
              <a:buNone/>
            </a:pPr>
            <a:r>
              <a:rPr lang="en-GB" dirty="0">
                <a:latin typeface="Century Gothic" panose="020B0502020202020204" pitchFamily="34" charset="0"/>
              </a:rPr>
              <a:t> </a:t>
            </a:r>
            <a:r>
              <a:rPr lang="en-GB" dirty="0" smtClean="0">
                <a:latin typeface="Century Gothic" panose="020B0502020202020204" pitchFamily="34" charset="0"/>
              </a:rPr>
              <a:t>  Template</a:t>
            </a:r>
          </a:p>
        </p:txBody>
      </p:sp>
      <p:sp>
        <p:nvSpPr>
          <p:cNvPr id="3" name="Title 2"/>
          <p:cNvSpPr>
            <a:spLocks noGrp="1"/>
          </p:cNvSpPr>
          <p:nvPr>
            <p:ph type="title"/>
          </p:nvPr>
        </p:nvSpPr>
        <p:spPr>
          <a:xfrm>
            <a:off x="457200" y="338328"/>
            <a:ext cx="6131024" cy="1252728"/>
          </a:xfrm>
        </p:spPr>
        <p:txBody>
          <a:bodyPr>
            <a:normAutofit fontScale="90000"/>
          </a:bodyPr>
          <a:lstStyle/>
          <a:p>
            <a:r>
              <a:rPr lang="en-GB" dirty="0" smtClean="0">
                <a:latin typeface="Century Gothic" panose="020B0502020202020204" pitchFamily="34" charset="0"/>
              </a:rPr>
              <a:t/>
            </a:r>
            <a:br>
              <a:rPr lang="en-GB" dirty="0" smtClean="0">
                <a:latin typeface="Century Gothic" panose="020B0502020202020204" pitchFamily="34" charset="0"/>
              </a:rPr>
            </a:br>
            <a:r>
              <a:rPr lang="en-GB" dirty="0" smtClean="0">
                <a:latin typeface="Century Gothic" panose="020B0502020202020204" pitchFamily="34" charset="0"/>
              </a:rPr>
              <a:t/>
            </a:r>
            <a:br>
              <a:rPr lang="en-GB" dirty="0" smtClean="0">
                <a:latin typeface="Century Gothic" panose="020B0502020202020204" pitchFamily="34" charset="0"/>
              </a:rPr>
            </a:br>
            <a:r>
              <a:rPr lang="en-GB" dirty="0" smtClean="0">
                <a:latin typeface="Century Gothic" panose="020B0502020202020204" pitchFamily="34" charset="0"/>
              </a:rPr>
              <a:t>FOOD/DRINK</a:t>
            </a:r>
            <a:r>
              <a:rPr lang="en-GB" dirty="0">
                <a:latin typeface="Century Gothic" panose="020B0502020202020204" pitchFamily="34" charset="0"/>
              </a:rPr>
              <a:t/>
            </a:r>
            <a:br>
              <a:rPr lang="en-GB" dirty="0">
                <a:latin typeface="Century Gothic" panose="020B0502020202020204" pitchFamily="34" charset="0"/>
              </a:rPr>
            </a:br>
            <a:r>
              <a:rPr lang="en-GB" dirty="0">
                <a:latin typeface="Century Gothic" panose="020B0502020202020204" pitchFamily="34" charset="0"/>
              </a:rPr>
              <a:t/>
            </a:r>
            <a:br>
              <a:rPr lang="en-GB" dirty="0">
                <a:latin typeface="Century Gothic" panose="020B0502020202020204" pitchFamily="34" charset="0"/>
              </a:rPr>
            </a:br>
            <a:endParaRPr lang="en-GB" dirty="0">
              <a:latin typeface="Century Gothic" panose="020B0502020202020204" pitchFamily="34"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60232" y="4077072"/>
            <a:ext cx="2143125" cy="2609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6" name="Group 5"/>
          <p:cNvGrpSpPr/>
          <p:nvPr/>
        </p:nvGrpSpPr>
        <p:grpSpPr>
          <a:xfrm>
            <a:off x="5796136" y="332656"/>
            <a:ext cx="2994390" cy="1080120"/>
            <a:chOff x="5004049" y="332656"/>
            <a:chExt cx="3786477" cy="1296064"/>
          </a:xfrm>
        </p:grpSpPr>
        <p:sp>
          <p:nvSpPr>
            <p:cNvPr id="7" name="Rectangle 6"/>
            <p:cNvSpPr/>
            <p:nvPr/>
          </p:nvSpPr>
          <p:spPr>
            <a:xfrm>
              <a:off x="5004049" y="332657"/>
              <a:ext cx="3778082" cy="12960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21484" y="908720"/>
              <a:ext cx="2760001" cy="720000"/>
            </a:xfrm>
            <a:prstGeom prst="rect">
              <a:avLst/>
            </a:prstGeom>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012444" y="332656"/>
              <a:ext cx="3778082" cy="686924"/>
            </a:xfrm>
            <a:prstGeom prst="rect">
              <a:avLst/>
            </a:prstGeom>
          </p:spPr>
        </p:pic>
      </p:grpSp>
    </p:spTree>
    <p:extLst>
      <p:ext uri="{BB962C8B-B14F-4D97-AF65-F5344CB8AC3E}">
        <p14:creationId xmlns:p14="http://schemas.microsoft.com/office/powerpoint/2010/main" val="36171216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Plan an event</a:t>
            </a:r>
            <a:endParaRPr lang="en-GB" dirty="0"/>
          </a:p>
        </p:txBody>
      </p:sp>
      <p:sp>
        <p:nvSpPr>
          <p:cNvPr id="3" name="Title 2"/>
          <p:cNvSpPr>
            <a:spLocks noGrp="1"/>
          </p:cNvSpPr>
          <p:nvPr>
            <p:ph type="title"/>
          </p:nvPr>
        </p:nvSpPr>
        <p:spPr>
          <a:xfrm>
            <a:off x="457200" y="338328"/>
            <a:ext cx="6059016" cy="1252728"/>
          </a:xfrm>
        </p:spPr>
        <p:txBody>
          <a:bodyPr/>
          <a:lstStyle/>
          <a:p>
            <a:r>
              <a:rPr lang="en-GB" dirty="0" smtClean="0">
                <a:latin typeface="Century Gothic" panose="020B0502020202020204" pitchFamily="34" charset="0"/>
              </a:rPr>
              <a:t>EXERCISE</a:t>
            </a:r>
            <a:endParaRPr lang="en-GB" dirty="0">
              <a:latin typeface="Century Gothic" panose="020B0502020202020204" pitchFamily="34" charset="0"/>
            </a:endParaRPr>
          </a:p>
        </p:txBody>
      </p:sp>
      <p:grpSp>
        <p:nvGrpSpPr>
          <p:cNvPr id="5" name="Group 4"/>
          <p:cNvGrpSpPr/>
          <p:nvPr/>
        </p:nvGrpSpPr>
        <p:grpSpPr>
          <a:xfrm>
            <a:off x="5796136" y="332656"/>
            <a:ext cx="2994390" cy="1080120"/>
            <a:chOff x="5004049" y="332656"/>
            <a:chExt cx="3786477" cy="1296064"/>
          </a:xfrm>
        </p:grpSpPr>
        <p:sp>
          <p:nvSpPr>
            <p:cNvPr id="6" name="Rectangle 5"/>
            <p:cNvSpPr/>
            <p:nvPr/>
          </p:nvSpPr>
          <p:spPr>
            <a:xfrm>
              <a:off x="5004049" y="332657"/>
              <a:ext cx="3778082" cy="12960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21484" y="908720"/>
              <a:ext cx="2760001" cy="720000"/>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12444" y="332656"/>
              <a:ext cx="3778082" cy="686924"/>
            </a:xfrm>
            <a:prstGeom prst="rect">
              <a:avLst/>
            </a:prstGeom>
          </p:spPr>
        </p:pic>
      </p:grpSp>
    </p:spTree>
    <p:extLst>
      <p:ext uri="{BB962C8B-B14F-4D97-AF65-F5344CB8AC3E}">
        <p14:creationId xmlns:p14="http://schemas.microsoft.com/office/powerpoint/2010/main" val="26887356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GB" sz="2600" dirty="0" smtClean="0">
                <a:latin typeface="Century Gothic" panose="020B0502020202020204" pitchFamily="34" charset="0"/>
              </a:rPr>
              <a:t>Societies Federation </a:t>
            </a:r>
            <a:r>
              <a:rPr lang="en-GB" sz="2600" dirty="0" smtClean="0">
                <a:latin typeface="Century Gothic" panose="020B0502020202020204" pitchFamily="34" charset="0"/>
              </a:rPr>
              <a:t>President</a:t>
            </a:r>
            <a:r>
              <a:rPr lang="en-GB" sz="2600" dirty="0" smtClean="0">
                <a:latin typeface="Century Gothic" panose="020B0502020202020204" pitchFamily="34" charset="0"/>
              </a:rPr>
              <a:t/>
            </a:r>
            <a:br>
              <a:rPr lang="en-GB" sz="2600" dirty="0" smtClean="0">
                <a:latin typeface="Century Gothic" panose="020B0502020202020204" pitchFamily="34" charset="0"/>
              </a:rPr>
            </a:br>
            <a:r>
              <a:rPr lang="en-GB" sz="2600" dirty="0" smtClean="0">
                <a:latin typeface="Century Gothic" panose="020B0502020202020204" pitchFamily="34" charset="0"/>
                <a:hlinkClick r:id="rId2"/>
              </a:rPr>
              <a:t>susocieties@chi.ac.uk</a:t>
            </a:r>
            <a:endParaRPr lang="en-GB" sz="2600" dirty="0" smtClean="0">
              <a:latin typeface="Century Gothic" panose="020B0502020202020204" pitchFamily="34" charset="0"/>
            </a:endParaRPr>
          </a:p>
          <a:p>
            <a:pPr marL="0" indent="0">
              <a:buNone/>
            </a:pPr>
            <a:endParaRPr lang="en-GB" sz="2600" dirty="0" smtClean="0">
              <a:latin typeface="Century Gothic" panose="020B0502020202020204" pitchFamily="34" charset="0"/>
            </a:endParaRPr>
          </a:p>
          <a:p>
            <a:r>
              <a:rPr lang="en-GB" sz="2600" dirty="0" smtClean="0">
                <a:latin typeface="Century Gothic" panose="020B0502020202020204" pitchFamily="34" charset="0"/>
              </a:rPr>
              <a:t>Volunteering &amp; Activities Coordinator</a:t>
            </a:r>
            <a:br>
              <a:rPr lang="en-GB" sz="2600" dirty="0" smtClean="0">
                <a:latin typeface="Century Gothic" panose="020B0502020202020204" pitchFamily="34" charset="0"/>
              </a:rPr>
            </a:br>
            <a:r>
              <a:rPr lang="en-GB" sz="2600" dirty="0" smtClean="0">
                <a:latin typeface="Century Gothic" panose="020B0502020202020204" pitchFamily="34" charset="0"/>
              </a:rPr>
              <a:t>Casper Beade </a:t>
            </a:r>
            <a:r>
              <a:rPr lang="en-GB" sz="2600" dirty="0" err="1" smtClean="0">
                <a:latin typeface="Century Gothic" panose="020B0502020202020204" pitchFamily="34" charset="0"/>
              </a:rPr>
              <a:t>Rioseco</a:t>
            </a:r>
            <a:r>
              <a:rPr lang="en-GB" sz="2600" dirty="0">
                <a:latin typeface="Century Gothic" panose="020B0502020202020204" pitchFamily="34" charset="0"/>
              </a:rPr>
              <a:t> </a:t>
            </a:r>
            <a:br>
              <a:rPr lang="en-GB" sz="2600" dirty="0">
                <a:latin typeface="Century Gothic" panose="020B0502020202020204" pitchFamily="34" charset="0"/>
              </a:rPr>
            </a:br>
            <a:r>
              <a:rPr lang="en-GB" sz="2600" dirty="0" smtClean="0">
                <a:latin typeface="Century Gothic" panose="020B0502020202020204" pitchFamily="34" charset="0"/>
                <a:hlinkClick r:id="rId3"/>
              </a:rPr>
              <a:t>d.beade@chi.ac.uk</a:t>
            </a:r>
            <a:r>
              <a:rPr lang="en-GB" sz="2600" dirty="0">
                <a:latin typeface="Century Gothic" panose="020B0502020202020204" pitchFamily="34" charset="0"/>
              </a:rPr>
              <a:t/>
            </a:r>
            <a:br>
              <a:rPr lang="en-GB" sz="2600" dirty="0">
                <a:latin typeface="Century Gothic" panose="020B0502020202020204" pitchFamily="34" charset="0"/>
              </a:rPr>
            </a:br>
            <a:r>
              <a:rPr lang="en-GB" sz="2600" dirty="0" smtClean="0">
                <a:latin typeface="Century Gothic" panose="020B0502020202020204" pitchFamily="34" charset="0"/>
              </a:rPr>
              <a:t>01243 816339</a:t>
            </a:r>
          </a:p>
          <a:p>
            <a:pPr marL="0" indent="0">
              <a:buNone/>
            </a:pPr>
            <a:endParaRPr lang="en-GB" sz="2600" dirty="0" smtClean="0">
              <a:latin typeface="Century Gothic" panose="020B0502020202020204" pitchFamily="34" charset="0"/>
            </a:endParaRPr>
          </a:p>
          <a:p>
            <a:r>
              <a:rPr lang="en-GB" sz="2600" dirty="0" smtClean="0">
                <a:latin typeface="Century Gothic" panose="020B0502020202020204" pitchFamily="34" charset="0"/>
              </a:rPr>
              <a:t>Head of Student Engagement</a:t>
            </a:r>
            <a:br>
              <a:rPr lang="en-GB" sz="2600" dirty="0" smtClean="0">
                <a:latin typeface="Century Gothic" panose="020B0502020202020204" pitchFamily="34" charset="0"/>
              </a:rPr>
            </a:br>
            <a:r>
              <a:rPr lang="en-GB" sz="2600" dirty="0" smtClean="0">
                <a:latin typeface="Century Gothic" panose="020B0502020202020204" pitchFamily="34" charset="0"/>
              </a:rPr>
              <a:t>Mike Riley</a:t>
            </a:r>
            <a:br>
              <a:rPr lang="en-GB" sz="2600" dirty="0" smtClean="0">
                <a:latin typeface="Century Gothic" panose="020B0502020202020204" pitchFamily="34" charset="0"/>
              </a:rPr>
            </a:br>
            <a:r>
              <a:rPr lang="en-GB" sz="2600" dirty="0" smtClean="0">
                <a:latin typeface="Century Gothic" panose="020B0502020202020204" pitchFamily="34" charset="0"/>
                <a:hlinkClick r:id="rId4"/>
              </a:rPr>
              <a:t>m.riley@chi.ac.uk</a:t>
            </a:r>
            <a:r>
              <a:rPr lang="en-GB" sz="2600" dirty="0">
                <a:latin typeface="Century Gothic" panose="020B0502020202020204" pitchFamily="34" charset="0"/>
              </a:rPr>
              <a:t/>
            </a:r>
            <a:br>
              <a:rPr lang="en-GB" sz="2600" dirty="0">
                <a:latin typeface="Century Gothic" panose="020B0502020202020204" pitchFamily="34" charset="0"/>
              </a:rPr>
            </a:br>
            <a:r>
              <a:rPr lang="en-GB" sz="2600" dirty="0" smtClean="0">
                <a:latin typeface="Century Gothic" panose="020B0502020202020204" pitchFamily="34" charset="0"/>
              </a:rPr>
              <a:t>01243 816392</a:t>
            </a:r>
          </a:p>
        </p:txBody>
      </p:sp>
      <p:sp>
        <p:nvSpPr>
          <p:cNvPr id="2" name="Title 1"/>
          <p:cNvSpPr>
            <a:spLocks noGrp="1"/>
          </p:cNvSpPr>
          <p:nvPr>
            <p:ph type="title"/>
          </p:nvPr>
        </p:nvSpPr>
        <p:spPr>
          <a:xfrm>
            <a:off x="457200" y="338328"/>
            <a:ext cx="5482952" cy="1252728"/>
          </a:xfrm>
        </p:spPr>
        <p:txBody>
          <a:bodyPr/>
          <a:lstStyle/>
          <a:p>
            <a:r>
              <a:rPr lang="en-GB" dirty="0" smtClean="0">
                <a:latin typeface="Century Gothic" panose="020B0502020202020204" pitchFamily="34" charset="0"/>
              </a:rPr>
              <a:t>ANY QUESTIONS?</a:t>
            </a:r>
            <a:endParaRPr lang="en-GB" dirty="0">
              <a:latin typeface="Century Gothic" panose="020B0502020202020204" pitchFamily="34" charset="0"/>
            </a:endParaRPr>
          </a:p>
        </p:txBody>
      </p:sp>
      <p:grpSp>
        <p:nvGrpSpPr>
          <p:cNvPr id="5" name="Group 4"/>
          <p:cNvGrpSpPr/>
          <p:nvPr/>
        </p:nvGrpSpPr>
        <p:grpSpPr>
          <a:xfrm>
            <a:off x="5796136" y="332656"/>
            <a:ext cx="2994390" cy="1080120"/>
            <a:chOff x="5004049" y="332656"/>
            <a:chExt cx="3786477" cy="1296064"/>
          </a:xfrm>
        </p:grpSpPr>
        <p:sp>
          <p:nvSpPr>
            <p:cNvPr id="6" name="Rectangle 5"/>
            <p:cNvSpPr/>
            <p:nvPr/>
          </p:nvSpPr>
          <p:spPr>
            <a:xfrm>
              <a:off x="5004049" y="332657"/>
              <a:ext cx="3778082" cy="12960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521484" y="908720"/>
              <a:ext cx="2760001" cy="720000"/>
            </a:xfrm>
            <a:prstGeom prst="rect">
              <a:avLst/>
            </a:prstGeom>
          </p:spPr>
        </p:pic>
        <p:pic>
          <p:nvPicPr>
            <p:cNvPr id="8" name="Pictur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012444" y="332656"/>
              <a:ext cx="3778082" cy="686924"/>
            </a:xfrm>
            <a:prstGeom prst="rect">
              <a:avLst/>
            </a:prstGeom>
          </p:spPr>
        </p:pic>
      </p:grpSp>
    </p:spTree>
    <p:extLst>
      <p:ext uri="{BB962C8B-B14F-4D97-AF65-F5344CB8AC3E}">
        <p14:creationId xmlns:p14="http://schemas.microsoft.com/office/powerpoint/2010/main" val="7083732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latin typeface="Century Gothic" panose="020B0502020202020204" pitchFamily="34" charset="0"/>
              </a:rPr>
              <a:t>Consideration on running an event or trip</a:t>
            </a:r>
          </a:p>
          <a:p>
            <a:r>
              <a:rPr lang="en-GB" dirty="0" smtClean="0">
                <a:latin typeface="Century Gothic" panose="020B0502020202020204" pitchFamily="34" charset="0"/>
              </a:rPr>
              <a:t>How to booking rooms</a:t>
            </a:r>
          </a:p>
          <a:p>
            <a:r>
              <a:rPr lang="en-GB" dirty="0" smtClean="0">
                <a:latin typeface="Century Gothic" panose="020B0502020202020204" pitchFamily="34" charset="0"/>
              </a:rPr>
              <a:t>Travel options </a:t>
            </a:r>
            <a:r>
              <a:rPr lang="en-GB" dirty="0" smtClean="0">
                <a:latin typeface="Century Gothic" panose="020B0502020202020204" pitchFamily="34" charset="0"/>
              </a:rPr>
              <a:t>available</a:t>
            </a:r>
            <a:endParaRPr lang="en-GB" dirty="0" smtClean="0">
              <a:latin typeface="Century Gothic" panose="020B0502020202020204" pitchFamily="34" charset="0"/>
            </a:endParaRPr>
          </a:p>
          <a:p>
            <a:r>
              <a:rPr lang="en-GB" dirty="0" smtClean="0">
                <a:latin typeface="Century Gothic" panose="020B0502020202020204" pitchFamily="34" charset="0"/>
              </a:rPr>
              <a:t>Ticket sales consideration</a:t>
            </a:r>
          </a:p>
          <a:p>
            <a:r>
              <a:rPr lang="en-GB" dirty="0" smtClean="0">
                <a:latin typeface="Century Gothic" panose="020B0502020202020204" pitchFamily="34" charset="0"/>
              </a:rPr>
              <a:t>Find out if you can sell cakes!!</a:t>
            </a:r>
          </a:p>
          <a:p>
            <a:r>
              <a:rPr lang="en-GB" dirty="0" smtClean="0">
                <a:latin typeface="Century Gothic" panose="020B0502020202020204" pitchFamily="34" charset="0"/>
              </a:rPr>
              <a:t>How </a:t>
            </a:r>
            <a:r>
              <a:rPr lang="en-GB" dirty="0">
                <a:latin typeface="Century Gothic" panose="020B0502020202020204" pitchFamily="34" charset="0"/>
              </a:rPr>
              <a:t>to </a:t>
            </a:r>
            <a:r>
              <a:rPr lang="en-GB" dirty="0" smtClean="0">
                <a:latin typeface="Century Gothic" panose="020B0502020202020204" pitchFamily="34" charset="0"/>
              </a:rPr>
              <a:t>fill out an Activity Form</a:t>
            </a:r>
            <a:endParaRPr lang="en-GB" dirty="0">
              <a:latin typeface="Century Gothic" panose="020B0502020202020204" pitchFamily="34" charset="0"/>
            </a:endParaRPr>
          </a:p>
          <a:p>
            <a:endParaRPr lang="en-GB" dirty="0">
              <a:latin typeface="Century Gothic" panose="020B0502020202020204" pitchFamily="34" charset="0"/>
            </a:endParaRPr>
          </a:p>
        </p:txBody>
      </p:sp>
      <p:sp>
        <p:nvSpPr>
          <p:cNvPr id="3" name="Title 2"/>
          <p:cNvSpPr>
            <a:spLocks noGrp="1"/>
          </p:cNvSpPr>
          <p:nvPr>
            <p:ph type="title"/>
          </p:nvPr>
        </p:nvSpPr>
        <p:spPr>
          <a:xfrm>
            <a:off x="457200" y="338328"/>
            <a:ext cx="6203032" cy="1252728"/>
          </a:xfrm>
        </p:spPr>
        <p:txBody>
          <a:bodyPr>
            <a:normAutofit fontScale="90000"/>
          </a:bodyPr>
          <a:lstStyle/>
          <a:p>
            <a:r>
              <a:rPr lang="en-GB" dirty="0">
                <a:latin typeface="Century Gothic" panose="020B0502020202020204" pitchFamily="34" charset="0"/>
              </a:rPr>
              <a:t>AIMS OF THIS WORKSHOP</a:t>
            </a:r>
          </a:p>
        </p:txBody>
      </p:sp>
      <p:grpSp>
        <p:nvGrpSpPr>
          <p:cNvPr id="9" name="Group 8"/>
          <p:cNvGrpSpPr/>
          <p:nvPr/>
        </p:nvGrpSpPr>
        <p:grpSpPr>
          <a:xfrm>
            <a:off x="5796136" y="332656"/>
            <a:ext cx="2994390" cy="1080120"/>
            <a:chOff x="5004049" y="332656"/>
            <a:chExt cx="3786477" cy="1296064"/>
          </a:xfrm>
        </p:grpSpPr>
        <p:sp>
          <p:nvSpPr>
            <p:cNvPr id="10" name="Rectangle 9"/>
            <p:cNvSpPr/>
            <p:nvPr/>
          </p:nvSpPr>
          <p:spPr>
            <a:xfrm>
              <a:off x="5004049" y="332657"/>
              <a:ext cx="3778082" cy="12960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21484" y="908720"/>
              <a:ext cx="2760001" cy="720000"/>
            </a:xfrm>
            <a:prstGeom prst="rect">
              <a:avLst/>
            </a:prstGeom>
          </p:spPr>
        </p:pic>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12444" y="332656"/>
              <a:ext cx="3778082" cy="686924"/>
            </a:xfrm>
            <a:prstGeom prst="rect">
              <a:avLst/>
            </a:prstGeom>
          </p:spPr>
        </p:pic>
      </p:grpSp>
    </p:spTree>
    <p:extLst>
      <p:ext uri="{BB962C8B-B14F-4D97-AF65-F5344CB8AC3E}">
        <p14:creationId xmlns:p14="http://schemas.microsoft.com/office/powerpoint/2010/main" val="21542064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7584" y="2924944"/>
            <a:ext cx="7408333" cy="3450696"/>
          </a:xfrm>
        </p:spPr>
        <p:txBody>
          <a:bodyPr>
            <a:normAutofit/>
          </a:bodyPr>
          <a:lstStyle/>
          <a:p>
            <a:r>
              <a:rPr lang="en-GB" dirty="0" smtClean="0">
                <a:latin typeface="Century Gothic" panose="020B0502020202020204" pitchFamily="34" charset="0"/>
              </a:rPr>
              <a:t>Events/activities have to link with your Club’s/Society’s aims</a:t>
            </a:r>
          </a:p>
          <a:p>
            <a:endParaRPr lang="en-GB" dirty="0">
              <a:latin typeface="Century Gothic" panose="020B0502020202020204" pitchFamily="34" charset="0"/>
            </a:endParaRPr>
          </a:p>
          <a:p>
            <a:r>
              <a:rPr lang="en-GB" dirty="0">
                <a:latin typeface="Century Gothic" panose="020B0502020202020204" pitchFamily="34" charset="0"/>
              </a:rPr>
              <a:t>Core activities </a:t>
            </a:r>
            <a:r>
              <a:rPr lang="en-GB" dirty="0" err="1">
                <a:latin typeface="Century Gothic" panose="020B0502020202020204" pitchFamily="34" charset="0"/>
              </a:rPr>
              <a:t>vs</a:t>
            </a:r>
            <a:r>
              <a:rPr lang="en-GB" dirty="0">
                <a:latin typeface="Century Gothic" panose="020B0502020202020204" pitchFamily="34" charset="0"/>
              </a:rPr>
              <a:t> something </a:t>
            </a:r>
            <a:r>
              <a:rPr lang="en-GB" dirty="0" smtClean="0">
                <a:latin typeface="Century Gothic" panose="020B0502020202020204" pitchFamily="34" charset="0"/>
              </a:rPr>
              <a:t>new </a:t>
            </a:r>
          </a:p>
          <a:p>
            <a:pPr marL="0" indent="0">
              <a:buNone/>
            </a:pPr>
            <a:r>
              <a:rPr lang="en-GB" sz="1800" dirty="0" smtClean="0">
                <a:latin typeface="Century Gothic" panose="020B0502020202020204" pitchFamily="34" charset="0"/>
              </a:rPr>
              <a:t>(good way to engage new members)</a:t>
            </a:r>
            <a:endParaRPr lang="en-GB" sz="1800" dirty="0">
              <a:latin typeface="Century Gothic" panose="020B0502020202020204" pitchFamily="34" charset="0"/>
            </a:endParaRPr>
          </a:p>
          <a:p>
            <a:pPr marL="0" indent="0">
              <a:buNone/>
            </a:pPr>
            <a:endParaRPr lang="en-GB" dirty="0">
              <a:latin typeface="Century Gothic" panose="020B0502020202020204" pitchFamily="34" charset="0"/>
            </a:endParaRPr>
          </a:p>
          <a:p>
            <a:pPr marL="0" indent="0">
              <a:buNone/>
            </a:pPr>
            <a:endParaRPr lang="en-GB" dirty="0">
              <a:latin typeface="Century Gothic" panose="020B0502020202020204" pitchFamily="34" charset="0"/>
            </a:endParaRPr>
          </a:p>
        </p:txBody>
      </p:sp>
      <p:sp>
        <p:nvSpPr>
          <p:cNvPr id="3" name="Title 2"/>
          <p:cNvSpPr>
            <a:spLocks noGrp="1"/>
          </p:cNvSpPr>
          <p:nvPr>
            <p:ph type="title"/>
          </p:nvPr>
        </p:nvSpPr>
        <p:spPr>
          <a:xfrm>
            <a:off x="51216" y="332657"/>
            <a:ext cx="6131024" cy="1252728"/>
          </a:xfrm>
        </p:spPr>
        <p:txBody>
          <a:bodyPr>
            <a:normAutofit fontScale="90000"/>
          </a:bodyPr>
          <a:lstStyle/>
          <a:p>
            <a:r>
              <a:rPr lang="en-GB" dirty="0" smtClean="0">
                <a:latin typeface="Century Gothic" panose="020B0502020202020204" pitchFamily="34" charset="0"/>
              </a:rPr>
              <a:t>EVENTS AND TRIPS</a:t>
            </a:r>
            <a:r>
              <a:rPr lang="en-GB" dirty="0">
                <a:latin typeface="Century Gothic" panose="020B0502020202020204" pitchFamily="34" charset="0"/>
              </a:rPr>
              <a:t/>
            </a:r>
            <a:br>
              <a:rPr lang="en-GB" dirty="0">
                <a:latin typeface="Century Gothic" panose="020B0502020202020204" pitchFamily="34" charset="0"/>
              </a:rPr>
            </a:br>
            <a:endParaRPr lang="en-GB" dirty="0">
              <a:latin typeface="Century Gothic" panose="020B0502020202020204" pitchFamily="34" charset="0"/>
            </a:endParaRPr>
          </a:p>
        </p:txBody>
      </p:sp>
      <p:grpSp>
        <p:nvGrpSpPr>
          <p:cNvPr id="5" name="Group 4"/>
          <p:cNvGrpSpPr/>
          <p:nvPr/>
        </p:nvGrpSpPr>
        <p:grpSpPr>
          <a:xfrm>
            <a:off x="5796136" y="332656"/>
            <a:ext cx="2994390" cy="1080120"/>
            <a:chOff x="5004049" y="332656"/>
            <a:chExt cx="3786477" cy="1296064"/>
          </a:xfrm>
        </p:grpSpPr>
        <p:sp>
          <p:nvSpPr>
            <p:cNvPr id="6" name="Rectangle 5"/>
            <p:cNvSpPr/>
            <p:nvPr/>
          </p:nvSpPr>
          <p:spPr>
            <a:xfrm>
              <a:off x="5004049" y="332657"/>
              <a:ext cx="3778082" cy="12960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21484" y="908720"/>
              <a:ext cx="2760001" cy="720000"/>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12444" y="332656"/>
              <a:ext cx="3778082" cy="686924"/>
            </a:xfrm>
            <a:prstGeom prst="rect">
              <a:avLst/>
            </a:prstGeom>
          </p:spPr>
        </p:pic>
      </p:grpSp>
    </p:spTree>
    <p:extLst>
      <p:ext uri="{BB962C8B-B14F-4D97-AF65-F5344CB8AC3E}">
        <p14:creationId xmlns:p14="http://schemas.microsoft.com/office/powerpoint/2010/main" val="14788372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99592" y="2996952"/>
            <a:ext cx="7408333" cy="3450696"/>
          </a:xfrm>
        </p:spPr>
        <p:txBody>
          <a:bodyPr/>
          <a:lstStyle/>
          <a:p>
            <a:r>
              <a:rPr lang="en-GB" dirty="0" smtClean="0">
                <a:latin typeface="Century Gothic" panose="020B0502020202020204" pitchFamily="34" charset="0"/>
              </a:rPr>
              <a:t>What would the members like to do?</a:t>
            </a:r>
          </a:p>
          <a:p>
            <a:pPr marL="0" indent="0">
              <a:buNone/>
            </a:pPr>
            <a:endParaRPr lang="en-GB" dirty="0" smtClean="0">
              <a:latin typeface="Century Gothic" panose="020B0502020202020204" pitchFamily="34" charset="0"/>
            </a:endParaRPr>
          </a:p>
          <a:p>
            <a:r>
              <a:rPr lang="en-GB" dirty="0" smtClean="0">
                <a:latin typeface="Century Gothic" panose="020B0502020202020204" pitchFamily="34" charset="0"/>
              </a:rPr>
              <a:t>Make sure it is a comfortable and safe environment for everyone</a:t>
            </a:r>
          </a:p>
          <a:p>
            <a:pPr marL="0" indent="0">
              <a:buNone/>
            </a:pPr>
            <a:endParaRPr lang="en-GB" dirty="0">
              <a:latin typeface="Century Gothic" panose="020B0502020202020204" pitchFamily="34" charset="0"/>
            </a:endParaRPr>
          </a:p>
          <a:p>
            <a:r>
              <a:rPr lang="en-GB" dirty="0" smtClean="0">
                <a:latin typeface="Century Gothic" panose="020B0502020202020204" pitchFamily="34" charset="0"/>
              </a:rPr>
              <a:t>Duty of care</a:t>
            </a:r>
          </a:p>
          <a:p>
            <a:endParaRPr lang="en-GB" dirty="0" smtClean="0">
              <a:latin typeface="Century Gothic" panose="020B0502020202020204" pitchFamily="34" charset="0"/>
            </a:endParaRPr>
          </a:p>
          <a:p>
            <a:endParaRPr lang="en-GB" dirty="0">
              <a:latin typeface="Century Gothic" panose="020B0502020202020204" pitchFamily="34" charset="0"/>
            </a:endParaRPr>
          </a:p>
        </p:txBody>
      </p:sp>
      <p:sp>
        <p:nvSpPr>
          <p:cNvPr id="3" name="Title 2"/>
          <p:cNvSpPr>
            <a:spLocks noGrp="1"/>
          </p:cNvSpPr>
          <p:nvPr>
            <p:ph type="title"/>
          </p:nvPr>
        </p:nvSpPr>
        <p:spPr>
          <a:xfrm>
            <a:off x="457200" y="338328"/>
            <a:ext cx="6131024" cy="1252728"/>
          </a:xfrm>
        </p:spPr>
        <p:txBody>
          <a:bodyPr>
            <a:normAutofit fontScale="90000"/>
          </a:bodyPr>
          <a:lstStyle/>
          <a:p>
            <a:r>
              <a:rPr lang="en-GB" dirty="0" smtClean="0">
                <a:latin typeface="Century Gothic" panose="020B0502020202020204" pitchFamily="34" charset="0"/>
              </a:rPr>
              <a:t/>
            </a:r>
            <a:br>
              <a:rPr lang="en-GB" dirty="0" smtClean="0">
                <a:latin typeface="Century Gothic" panose="020B0502020202020204" pitchFamily="34" charset="0"/>
              </a:rPr>
            </a:br>
            <a:r>
              <a:rPr lang="en-GB" dirty="0" smtClean="0">
                <a:latin typeface="Century Gothic" panose="020B0502020202020204" pitchFamily="34" charset="0"/>
              </a:rPr>
              <a:t>SOCIALS</a:t>
            </a:r>
            <a:r>
              <a:rPr lang="en-GB" dirty="0">
                <a:latin typeface="Century Gothic" panose="020B0502020202020204" pitchFamily="34" charset="0"/>
              </a:rPr>
              <a:t/>
            </a:r>
            <a:br>
              <a:rPr lang="en-GB" dirty="0">
                <a:latin typeface="Century Gothic" panose="020B0502020202020204" pitchFamily="34" charset="0"/>
              </a:rPr>
            </a:br>
            <a:endParaRPr lang="en-GB" dirty="0">
              <a:latin typeface="Century Gothic" panose="020B0502020202020204" pitchFamily="34" charset="0"/>
            </a:endParaRPr>
          </a:p>
        </p:txBody>
      </p:sp>
      <p:grpSp>
        <p:nvGrpSpPr>
          <p:cNvPr id="5" name="Group 4"/>
          <p:cNvGrpSpPr/>
          <p:nvPr/>
        </p:nvGrpSpPr>
        <p:grpSpPr>
          <a:xfrm>
            <a:off x="5796136" y="332656"/>
            <a:ext cx="2994390" cy="1080120"/>
            <a:chOff x="5004049" y="332656"/>
            <a:chExt cx="3786477" cy="1296064"/>
          </a:xfrm>
        </p:grpSpPr>
        <p:sp>
          <p:nvSpPr>
            <p:cNvPr id="6" name="Rectangle 5"/>
            <p:cNvSpPr/>
            <p:nvPr/>
          </p:nvSpPr>
          <p:spPr>
            <a:xfrm>
              <a:off x="5004049" y="332657"/>
              <a:ext cx="3778082" cy="12960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21484" y="908720"/>
              <a:ext cx="2760001" cy="720000"/>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12444" y="332656"/>
              <a:ext cx="3778082" cy="686924"/>
            </a:xfrm>
            <a:prstGeom prst="rect">
              <a:avLst/>
            </a:prstGeom>
          </p:spPr>
        </p:pic>
      </p:grpSp>
    </p:spTree>
    <p:extLst>
      <p:ext uri="{BB962C8B-B14F-4D97-AF65-F5344CB8AC3E}">
        <p14:creationId xmlns:p14="http://schemas.microsoft.com/office/powerpoint/2010/main" val="36487609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0" y="2675466"/>
            <a:ext cx="7992887" cy="1545622"/>
          </a:xfrm>
        </p:spPr>
        <p:txBody>
          <a:bodyPr>
            <a:normAutofit/>
          </a:bodyPr>
          <a:lstStyle/>
          <a:p>
            <a:r>
              <a:rPr lang="en-GB" dirty="0" smtClean="0">
                <a:latin typeface="Century Gothic" panose="020B0502020202020204" pitchFamily="34" charset="0"/>
              </a:rPr>
              <a:t>Key to success is planning!</a:t>
            </a:r>
          </a:p>
          <a:p>
            <a:pPr marL="0" indent="0">
              <a:buNone/>
            </a:pPr>
            <a:endParaRPr lang="en-GB" dirty="0">
              <a:latin typeface="Century Gothic" panose="020B0502020202020204" pitchFamily="34" charset="0"/>
            </a:endParaRPr>
          </a:p>
          <a:p>
            <a:r>
              <a:rPr lang="en-GB" dirty="0" smtClean="0">
                <a:latin typeface="Century Gothic" panose="020B0502020202020204" pitchFamily="34" charset="0"/>
              </a:rPr>
              <a:t>What would you need to consider?</a:t>
            </a:r>
          </a:p>
          <a:p>
            <a:endParaRPr lang="en-GB" dirty="0" smtClean="0">
              <a:latin typeface="Century Gothic" panose="020B0502020202020204" pitchFamily="34" charset="0"/>
            </a:endParaRPr>
          </a:p>
          <a:p>
            <a:endParaRPr lang="en-GB" dirty="0" smtClean="0">
              <a:latin typeface="Century Gothic" panose="020B0502020202020204" pitchFamily="34" charset="0"/>
            </a:endParaRPr>
          </a:p>
          <a:p>
            <a:endParaRPr lang="en-GB" dirty="0">
              <a:latin typeface="Century Gothic" panose="020B0502020202020204" pitchFamily="34" charset="0"/>
            </a:endParaRPr>
          </a:p>
        </p:txBody>
      </p:sp>
      <p:sp>
        <p:nvSpPr>
          <p:cNvPr id="3" name="Title 2"/>
          <p:cNvSpPr>
            <a:spLocks noGrp="1"/>
          </p:cNvSpPr>
          <p:nvPr>
            <p:ph type="title"/>
          </p:nvPr>
        </p:nvSpPr>
        <p:spPr>
          <a:xfrm>
            <a:off x="457200" y="338328"/>
            <a:ext cx="6131024" cy="1252728"/>
          </a:xfrm>
        </p:spPr>
        <p:txBody>
          <a:bodyPr>
            <a:normAutofit fontScale="90000"/>
          </a:bodyPr>
          <a:lstStyle/>
          <a:p>
            <a:r>
              <a:rPr lang="en-GB" dirty="0">
                <a:latin typeface="Century Gothic" panose="020B0502020202020204" pitchFamily="34" charset="0"/>
              </a:rPr>
              <a:t>EVENTS AND </a:t>
            </a:r>
            <a:r>
              <a:rPr lang="en-GB" dirty="0" smtClean="0">
                <a:latin typeface="Century Gothic" panose="020B0502020202020204" pitchFamily="34" charset="0"/>
              </a:rPr>
              <a:t>TRIPS</a:t>
            </a:r>
            <a:br>
              <a:rPr lang="en-GB" dirty="0" smtClean="0">
                <a:latin typeface="Century Gothic" panose="020B0502020202020204" pitchFamily="34" charset="0"/>
              </a:rPr>
            </a:br>
            <a:r>
              <a:rPr lang="en-GB" dirty="0" smtClean="0">
                <a:latin typeface="Century Gothic" panose="020B0502020202020204" pitchFamily="34" charset="0"/>
              </a:rPr>
              <a:t>EXERCISE</a:t>
            </a:r>
            <a:endParaRPr lang="en-GB" dirty="0">
              <a:latin typeface="Century Gothic" panose="020B0502020202020204" pitchFamily="34" charset="0"/>
            </a:endParaRPr>
          </a:p>
        </p:txBody>
      </p:sp>
      <p:grpSp>
        <p:nvGrpSpPr>
          <p:cNvPr id="5" name="Group 4"/>
          <p:cNvGrpSpPr/>
          <p:nvPr/>
        </p:nvGrpSpPr>
        <p:grpSpPr>
          <a:xfrm>
            <a:off x="5796136" y="332656"/>
            <a:ext cx="2994390" cy="1080120"/>
            <a:chOff x="5004049" y="332656"/>
            <a:chExt cx="3786477" cy="1296064"/>
          </a:xfrm>
        </p:grpSpPr>
        <p:sp>
          <p:nvSpPr>
            <p:cNvPr id="6" name="Rectangle 5"/>
            <p:cNvSpPr/>
            <p:nvPr/>
          </p:nvSpPr>
          <p:spPr>
            <a:xfrm>
              <a:off x="5004049" y="332657"/>
              <a:ext cx="3778082" cy="12960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21484" y="908720"/>
              <a:ext cx="2760001" cy="720000"/>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12444" y="332656"/>
              <a:ext cx="3778082" cy="686924"/>
            </a:xfrm>
            <a:prstGeom prst="rect">
              <a:avLst/>
            </a:prstGeom>
          </p:spPr>
        </p:pic>
      </p:grpSp>
      <p:sp>
        <p:nvSpPr>
          <p:cNvPr id="4" name="TextBox 3"/>
          <p:cNvSpPr txBox="1"/>
          <p:nvPr/>
        </p:nvSpPr>
        <p:spPr>
          <a:xfrm>
            <a:off x="899592" y="4077072"/>
            <a:ext cx="8064896" cy="2246769"/>
          </a:xfrm>
          <a:prstGeom prst="rect">
            <a:avLst/>
          </a:prstGeom>
          <a:noFill/>
        </p:spPr>
        <p:txBody>
          <a:bodyPr wrap="square" rtlCol="0">
            <a:spAutoFit/>
          </a:bodyPr>
          <a:lstStyle/>
          <a:p>
            <a:pPr>
              <a:lnSpc>
                <a:spcPct val="150000"/>
              </a:lnSpc>
            </a:pPr>
            <a:r>
              <a:rPr lang="en-GB" sz="1600" b="1" dirty="0">
                <a:solidFill>
                  <a:srgbClr val="FFC000"/>
                </a:solidFill>
                <a:latin typeface="Century Gothic" panose="020B0502020202020204" pitchFamily="34" charset="0"/>
              </a:rPr>
              <a:t>Type of event</a:t>
            </a:r>
            <a:r>
              <a:rPr lang="en-GB" sz="1600" b="1" dirty="0">
                <a:solidFill>
                  <a:srgbClr val="0070C0"/>
                </a:solidFill>
                <a:latin typeface="Century Gothic" panose="020B0502020202020204" pitchFamily="34" charset="0"/>
              </a:rPr>
              <a:t>		</a:t>
            </a:r>
            <a:r>
              <a:rPr lang="en-GB" sz="1600" b="1" dirty="0">
                <a:solidFill>
                  <a:srgbClr val="0000FF"/>
                </a:solidFill>
                <a:latin typeface="Century Gothic" panose="020B0502020202020204" pitchFamily="34" charset="0"/>
              </a:rPr>
              <a:t>Target </a:t>
            </a:r>
            <a:r>
              <a:rPr lang="en-GB" sz="1600" b="1" dirty="0" smtClean="0">
                <a:solidFill>
                  <a:srgbClr val="0000FF"/>
                </a:solidFill>
                <a:latin typeface="Century Gothic" panose="020B0502020202020204" pitchFamily="34" charset="0"/>
              </a:rPr>
              <a:t>audience     </a:t>
            </a:r>
            <a:r>
              <a:rPr lang="en-GB" sz="1600" b="1" dirty="0" smtClean="0">
                <a:solidFill>
                  <a:srgbClr val="0070C0"/>
                </a:solidFill>
                <a:latin typeface="Century Gothic" panose="020B0502020202020204" pitchFamily="34" charset="0"/>
              </a:rPr>
              <a:t>	</a:t>
            </a:r>
            <a:r>
              <a:rPr lang="en-GB" sz="1600" b="1" dirty="0" smtClean="0">
                <a:solidFill>
                  <a:srgbClr val="FFC000"/>
                </a:solidFill>
                <a:latin typeface="Century Gothic" panose="020B0502020202020204" pitchFamily="34" charset="0"/>
              </a:rPr>
              <a:t>Venue</a:t>
            </a:r>
            <a:r>
              <a:rPr lang="en-GB" sz="1600" b="1" dirty="0" smtClean="0">
                <a:solidFill>
                  <a:srgbClr val="0070C0"/>
                </a:solidFill>
                <a:latin typeface="Century Gothic" panose="020B0502020202020204" pitchFamily="34" charset="0"/>
              </a:rPr>
              <a:t>	</a:t>
            </a:r>
            <a:endParaRPr lang="en-GB" sz="1600" b="1" dirty="0">
              <a:solidFill>
                <a:srgbClr val="0070C0"/>
              </a:solidFill>
              <a:latin typeface="Century Gothic" panose="020B0502020202020204" pitchFamily="34" charset="0"/>
            </a:endParaRPr>
          </a:p>
          <a:p>
            <a:pPr>
              <a:lnSpc>
                <a:spcPct val="150000"/>
              </a:lnSpc>
            </a:pPr>
            <a:r>
              <a:rPr lang="en-GB" sz="1600" b="1" dirty="0" smtClean="0">
                <a:solidFill>
                  <a:srgbClr val="0000FF"/>
                </a:solidFill>
                <a:latin typeface="Century Gothic" panose="020B0502020202020204" pitchFamily="34" charset="0"/>
              </a:rPr>
              <a:t>Date</a:t>
            </a:r>
            <a:r>
              <a:rPr lang="en-GB" sz="1600" b="1" dirty="0" smtClean="0">
                <a:solidFill>
                  <a:srgbClr val="0070C0"/>
                </a:solidFill>
                <a:latin typeface="Century Gothic" panose="020B0502020202020204" pitchFamily="34" charset="0"/>
              </a:rPr>
              <a:t>			</a:t>
            </a:r>
            <a:r>
              <a:rPr lang="en-GB" sz="1600" b="1" dirty="0" smtClean="0">
                <a:solidFill>
                  <a:srgbClr val="FFC000"/>
                </a:solidFill>
                <a:latin typeface="Century Gothic" panose="020B0502020202020204" pitchFamily="34" charset="0"/>
              </a:rPr>
              <a:t>Location</a:t>
            </a:r>
            <a:r>
              <a:rPr lang="en-GB" sz="1600" b="1" dirty="0">
                <a:solidFill>
                  <a:srgbClr val="FFC000"/>
                </a:solidFill>
                <a:latin typeface="Century Gothic" panose="020B0502020202020204" pitchFamily="34" charset="0"/>
              </a:rPr>
              <a:t>	</a:t>
            </a:r>
            <a:r>
              <a:rPr lang="en-GB" sz="1600" b="1" dirty="0">
                <a:solidFill>
                  <a:srgbClr val="0000FF"/>
                </a:solidFill>
                <a:latin typeface="Century Gothic" panose="020B0502020202020204" pitchFamily="34" charset="0"/>
              </a:rPr>
              <a:t>	</a:t>
            </a:r>
            <a:r>
              <a:rPr lang="en-GB" sz="1600" b="1" dirty="0">
                <a:solidFill>
                  <a:srgbClr val="0070C0"/>
                </a:solidFill>
                <a:latin typeface="Century Gothic" panose="020B0502020202020204" pitchFamily="34" charset="0"/>
              </a:rPr>
              <a:t>	</a:t>
            </a:r>
            <a:r>
              <a:rPr lang="en-GB" sz="1600" b="1" dirty="0">
                <a:solidFill>
                  <a:srgbClr val="0000FF"/>
                </a:solidFill>
                <a:latin typeface="Century Gothic" panose="020B0502020202020204" pitchFamily="34" charset="0"/>
              </a:rPr>
              <a:t>Transport</a:t>
            </a:r>
          </a:p>
          <a:p>
            <a:pPr>
              <a:lnSpc>
                <a:spcPct val="150000"/>
              </a:lnSpc>
            </a:pPr>
            <a:r>
              <a:rPr lang="en-GB" sz="1600" b="1" dirty="0">
                <a:solidFill>
                  <a:srgbClr val="FFC000"/>
                </a:solidFill>
                <a:latin typeface="Century Gothic" panose="020B0502020202020204" pitchFamily="34" charset="0"/>
              </a:rPr>
              <a:t>Staffing</a:t>
            </a:r>
            <a:r>
              <a:rPr lang="en-GB" sz="1600" b="1" dirty="0">
                <a:solidFill>
                  <a:srgbClr val="0070C0"/>
                </a:solidFill>
                <a:latin typeface="Century Gothic" panose="020B0502020202020204" pitchFamily="34" charset="0"/>
              </a:rPr>
              <a:t>			</a:t>
            </a:r>
            <a:r>
              <a:rPr lang="en-GB" sz="1600" b="1" dirty="0">
                <a:solidFill>
                  <a:srgbClr val="0000FF"/>
                </a:solidFill>
                <a:latin typeface="Century Gothic" panose="020B0502020202020204" pitchFamily="34" charset="0"/>
              </a:rPr>
              <a:t>Risk assessment </a:t>
            </a:r>
            <a:r>
              <a:rPr lang="en-GB" sz="1600" b="1" dirty="0" smtClean="0">
                <a:solidFill>
                  <a:srgbClr val="0070C0"/>
                </a:solidFill>
                <a:latin typeface="Century Gothic" panose="020B0502020202020204" pitchFamily="34" charset="0"/>
              </a:rPr>
              <a:t>		</a:t>
            </a:r>
            <a:r>
              <a:rPr lang="en-GB" sz="1600" b="1" dirty="0" smtClean="0">
                <a:solidFill>
                  <a:srgbClr val="FFC000"/>
                </a:solidFill>
                <a:latin typeface="Century Gothic" panose="020B0502020202020204" pitchFamily="34" charset="0"/>
              </a:rPr>
              <a:t>Publicity</a:t>
            </a:r>
            <a:r>
              <a:rPr lang="en-GB" sz="1600" b="1" dirty="0">
                <a:solidFill>
                  <a:srgbClr val="FFC000"/>
                </a:solidFill>
                <a:latin typeface="Century Gothic" panose="020B0502020202020204" pitchFamily="34" charset="0"/>
              </a:rPr>
              <a:t>	 </a:t>
            </a:r>
            <a:endParaRPr lang="en-GB" sz="1600" b="1" dirty="0" smtClean="0">
              <a:solidFill>
                <a:srgbClr val="FFC000"/>
              </a:solidFill>
              <a:latin typeface="Century Gothic" panose="020B0502020202020204" pitchFamily="34" charset="0"/>
            </a:endParaRPr>
          </a:p>
          <a:p>
            <a:pPr>
              <a:lnSpc>
                <a:spcPct val="150000"/>
              </a:lnSpc>
            </a:pPr>
            <a:r>
              <a:rPr lang="en-GB" sz="1600" b="1" dirty="0" smtClean="0">
                <a:solidFill>
                  <a:srgbClr val="FFC000"/>
                </a:solidFill>
                <a:latin typeface="Century Gothic" panose="020B0502020202020204" pitchFamily="34" charset="0"/>
              </a:rPr>
              <a:t>Budget </a:t>
            </a:r>
            <a:r>
              <a:rPr lang="en-GB" sz="1600" b="1" dirty="0" err="1">
                <a:solidFill>
                  <a:srgbClr val="FFC000"/>
                </a:solidFill>
                <a:latin typeface="Century Gothic" panose="020B0502020202020204" pitchFamily="34" charset="0"/>
              </a:rPr>
              <a:t>vs</a:t>
            </a:r>
            <a:r>
              <a:rPr lang="en-GB" sz="1600" b="1" dirty="0">
                <a:solidFill>
                  <a:srgbClr val="FFC000"/>
                </a:solidFill>
                <a:latin typeface="Century Gothic" panose="020B0502020202020204" pitchFamily="34" charset="0"/>
              </a:rPr>
              <a:t> cost </a:t>
            </a:r>
            <a:r>
              <a:rPr lang="en-GB" sz="1600" b="1" dirty="0" err="1">
                <a:solidFill>
                  <a:srgbClr val="FFC000"/>
                </a:solidFill>
                <a:latin typeface="Century Gothic" panose="020B0502020202020204" pitchFamily="34" charset="0"/>
              </a:rPr>
              <a:t>vs</a:t>
            </a:r>
            <a:r>
              <a:rPr lang="en-GB" sz="1600" b="1" dirty="0">
                <a:solidFill>
                  <a:srgbClr val="FFC000"/>
                </a:solidFill>
                <a:latin typeface="Century Gothic" panose="020B0502020202020204" pitchFamily="34" charset="0"/>
              </a:rPr>
              <a:t> potential </a:t>
            </a:r>
            <a:r>
              <a:rPr lang="en-GB" sz="1600" b="1" dirty="0" smtClean="0">
                <a:solidFill>
                  <a:srgbClr val="FFC000"/>
                </a:solidFill>
                <a:latin typeface="Century Gothic" panose="020B0502020202020204" pitchFamily="34" charset="0"/>
              </a:rPr>
              <a:t>income</a:t>
            </a:r>
            <a:r>
              <a:rPr lang="en-GB" sz="1600" b="1" dirty="0" smtClean="0">
                <a:solidFill>
                  <a:srgbClr val="0070C0"/>
                </a:solidFill>
                <a:latin typeface="Century Gothic" panose="020B0502020202020204" pitchFamily="34" charset="0"/>
              </a:rPr>
              <a:t>			</a:t>
            </a:r>
            <a:r>
              <a:rPr lang="en-GB" sz="1600" b="1" dirty="0" smtClean="0">
                <a:solidFill>
                  <a:srgbClr val="0000FF"/>
                </a:solidFill>
                <a:latin typeface="Century Gothic" panose="020B0502020202020204" pitchFamily="34" charset="0"/>
              </a:rPr>
              <a:t>Accessibility</a:t>
            </a:r>
            <a:r>
              <a:rPr lang="en-GB" sz="1600" b="1" dirty="0">
                <a:solidFill>
                  <a:srgbClr val="0070C0"/>
                </a:solidFill>
                <a:latin typeface="Century Gothic" panose="020B0502020202020204" pitchFamily="34" charset="0"/>
              </a:rPr>
              <a:t>	</a:t>
            </a:r>
            <a:r>
              <a:rPr lang="en-GB" sz="1600" b="1" dirty="0">
                <a:solidFill>
                  <a:srgbClr val="002060"/>
                </a:solidFill>
                <a:latin typeface="Century Gothic" panose="020B0502020202020204" pitchFamily="34" charset="0"/>
              </a:rPr>
              <a:t>		</a:t>
            </a:r>
          </a:p>
          <a:p>
            <a:endParaRPr lang="en-GB" b="1" dirty="0"/>
          </a:p>
        </p:txBody>
      </p:sp>
      <p:sp>
        <p:nvSpPr>
          <p:cNvPr id="9" name="Rectangle 8"/>
          <p:cNvSpPr/>
          <p:nvPr/>
        </p:nvSpPr>
        <p:spPr>
          <a:xfrm>
            <a:off x="683568" y="6000675"/>
            <a:ext cx="7776864" cy="400110"/>
          </a:xfrm>
          <a:prstGeom prst="rect">
            <a:avLst/>
          </a:prstGeom>
        </p:spPr>
        <p:txBody>
          <a:bodyPr wrap="square">
            <a:spAutoFit/>
          </a:bodyPr>
          <a:lstStyle/>
          <a:p>
            <a:pPr marL="285750" indent="-285750">
              <a:buFont typeface="Arial" pitchFamily="34" charset="0"/>
              <a:buChar char="•"/>
            </a:pPr>
            <a:r>
              <a:rPr lang="en-GB" sz="2000" dirty="0">
                <a:solidFill>
                  <a:srgbClr val="002060"/>
                </a:solidFill>
                <a:latin typeface="Century Gothic" panose="020B0502020202020204" pitchFamily="34" charset="0"/>
              </a:rPr>
              <a:t>What issues could you face for each consideration?</a:t>
            </a:r>
          </a:p>
        </p:txBody>
      </p:sp>
    </p:spTree>
    <p:extLst>
      <p:ext uri="{BB962C8B-B14F-4D97-AF65-F5344CB8AC3E}">
        <p14:creationId xmlns:p14="http://schemas.microsoft.com/office/powerpoint/2010/main" val="12971947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latin typeface="Century Gothic" panose="020B0502020202020204" pitchFamily="34" charset="0"/>
              </a:rPr>
              <a:t>University Rooms</a:t>
            </a:r>
          </a:p>
          <a:p>
            <a:pPr marL="0" indent="0">
              <a:buNone/>
            </a:pPr>
            <a:endParaRPr lang="en-GB" dirty="0" smtClean="0">
              <a:latin typeface="Century Gothic" panose="020B0502020202020204" pitchFamily="34" charset="0"/>
            </a:endParaRPr>
          </a:p>
          <a:p>
            <a:r>
              <a:rPr lang="en-GB" dirty="0" smtClean="0">
                <a:latin typeface="Century Gothic" panose="020B0502020202020204" pitchFamily="34" charset="0"/>
              </a:rPr>
              <a:t>Union meeting room</a:t>
            </a:r>
          </a:p>
          <a:p>
            <a:pPr marL="0" indent="0">
              <a:buNone/>
            </a:pPr>
            <a:endParaRPr lang="en-GB" dirty="0" smtClean="0">
              <a:latin typeface="Century Gothic" panose="020B0502020202020204" pitchFamily="34" charset="0"/>
            </a:endParaRPr>
          </a:p>
          <a:p>
            <a:r>
              <a:rPr lang="en-GB" dirty="0" smtClean="0">
                <a:latin typeface="Century Gothic" panose="020B0502020202020204" pitchFamily="34" charset="0"/>
              </a:rPr>
              <a:t>Bars</a:t>
            </a:r>
          </a:p>
          <a:p>
            <a:pPr marL="0" indent="0">
              <a:buNone/>
            </a:pPr>
            <a:endParaRPr lang="en-GB" dirty="0" smtClean="0">
              <a:latin typeface="Century Gothic" panose="020B0502020202020204" pitchFamily="34" charset="0"/>
            </a:endParaRPr>
          </a:p>
          <a:p>
            <a:r>
              <a:rPr lang="en-GB" dirty="0" smtClean="0">
                <a:latin typeface="Century Gothic" panose="020B0502020202020204" pitchFamily="34" charset="0"/>
              </a:rPr>
              <a:t>Other venues – Conflict of interest</a:t>
            </a:r>
            <a:endParaRPr lang="en-GB" dirty="0">
              <a:latin typeface="Century Gothic" panose="020B0502020202020204" pitchFamily="34" charset="0"/>
            </a:endParaRPr>
          </a:p>
        </p:txBody>
      </p:sp>
      <p:sp>
        <p:nvSpPr>
          <p:cNvPr id="3" name="Title 2"/>
          <p:cNvSpPr>
            <a:spLocks noGrp="1"/>
          </p:cNvSpPr>
          <p:nvPr>
            <p:ph type="title"/>
          </p:nvPr>
        </p:nvSpPr>
        <p:spPr>
          <a:xfrm>
            <a:off x="457200" y="338328"/>
            <a:ext cx="6131024" cy="1252728"/>
          </a:xfrm>
        </p:spPr>
        <p:txBody>
          <a:bodyPr>
            <a:normAutofit fontScale="90000"/>
          </a:bodyPr>
          <a:lstStyle/>
          <a:p>
            <a:r>
              <a:rPr lang="en-GB" dirty="0" smtClean="0">
                <a:latin typeface="Century Gothic" panose="020B0502020202020204" pitchFamily="34" charset="0"/>
              </a:rPr>
              <a:t>ROOM BOOKINGS</a:t>
            </a:r>
            <a:r>
              <a:rPr lang="en-GB" dirty="0">
                <a:latin typeface="Century Gothic" panose="020B0502020202020204" pitchFamily="34" charset="0"/>
              </a:rPr>
              <a:t/>
            </a:r>
            <a:br>
              <a:rPr lang="en-GB" dirty="0">
                <a:latin typeface="Century Gothic" panose="020B0502020202020204" pitchFamily="34" charset="0"/>
              </a:rPr>
            </a:br>
            <a:endParaRPr lang="en-GB" dirty="0">
              <a:latin typeface="Century Gothic" panose="020B0502020202020204" pitchFamily="34" charset="0"/>
            </a:endParaRPr>
          </a:p>
        </p:txBody>
      </p:sp>
      <p:grpSp>
        <p:nvGrpSpPr>
          <p:cNvPr id="5" name="Group 4"/>
          <p:cNvGrpSpPr/>
          <p:nvPr/>
        </p:nvGrpSpPr>
        <p:grpSpPr>
          <a:xfrm>
            <a:off x="5796136" y="332656"/>
            <a:ext cx="2994390" cy="1080120"/>
            <a:chOff x="5004049" y="332656"/>
            <a:chExt cx="3786477" cy="1296064"/>
          </a:xfrm>
        </p:grpSpPr>
        <p:sp>
          <p:nvSpPr>
            <p:cNvPr id="6" name="Rectangle 5"/>
            <p:cNvSpPr/>
            <p:nvPr/>
          </p:nvSpPr>
          <p:spPr>
            <a:xfrm>
              <a:off x="5004049" y="332657"/>
              <a:ext cx="3778082" cy="12960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21484" y="908720"/>
              <a:ext cx="2760001" cy="720000"/>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12444" y="332656"/>
              <a:ext cx="3778082" cy="686924"/>
            </a:xfrm>
            <a:prstGeom prst="rect">
              <a:avLst/>
            </a:prstGeom>
          </p:spPr>
        </p:pic>
      </p:grpSp>
    </p:spTree>
    <p:extLst>
      <p:ext uri="{BB962C8B-B14F-4D97-AF65-F5344CB8AC3E}">
        <p14:creationId xmlns:p14="http://schemas.microsoft.com/office/powerpoint/2010/main" val="10396001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7584" y="2636912"/>
            <a:ext cx="7408333" cy="3450696"/>
          </a:xfrm>
        </p:spPr>
        <p:txBody>
          <a:bodyPr/>
          <a:lstStyle/>
          <a:p>
            <a:r>
              <a:rPr lang="en-GB" dirty="0" smtClean="0">
                <a:latin typeface="Century Gothic" panose="020B0502020202020204" pitchFamily="34" charset="0"/>
              </a:rPr>
              <a:t>2 Safety buses/</a:t>
            </a:r>
            <a:r>
              <a:rPr lang="en-GB" dirty="0" err="1" smtClean="0">
                <a:latin typeface="Century Gothic" panose="020B0502020202020204" pitchFamily="34" charset="0"/>
              </a:rPr>
              <a:t>Uni</a:t>
            </a:r>
            <a:r>
              <a:rPr lang="en-GB" dirty="0" smtClean="0">
                <a:latin typeface="Century Gothic" panose="020B0502020202020204" pitchFamily="34" charset="0"/>
              </a:rPr>
              <a:t> Flyers</a:t>
            </a:r>
          </a:p>
          <a:p>
            <a:endParaRPr lang="en-GB" dirty="0" smtClean="0">
              <a:latin typeface="Century Gothic" panose="020B0502020202020204" pitchFamily="34" charset="0"/>
            </a:endParaRPr>
          </a:p>
          <a:p>
            <a:r>
              <a:rPr lang="en-GB" dirty="0" smtClean="0">
                <a:latin typeface="Century Gothic" panose="020B0502020202020204" pitchFamily="34" charset="0"/>
              </a:rPr>
              <a:t>Official fully licensed Union drivers</a:t>
            </a:r>
          </a:p>
          <a:p>
            <a:endParaRPr lang="en-GB" dirty="0" smtClean="0">
              <a:latin typeface="Century Gothic" panose="020B0502020202020204" pitchFamily="34" charset="0"/>
            </a:endParaRPr>
          </a:p>
          <a:p>
            <a:r>
              <a:rPr lang="en-GB" dirty="0" smtClean="0">
                <a:latin typeface="Century Gothic" panose="020B0502020202020204" pitchFamily="34" charset="0"/>
              </a:rPr>
              <a:t>Driver and mileage</a:t>
            </a:r>
          </a:p>
          <a:p>
            <a:pPr marL="0" indent="0">
              <a:buNone/>
            </a:pPr>
            <a:endParaRPr lang="en-GB" dirty="0">
              <a:latin typeface="Century Gothic" panose="020B0502020202020204" pitchFamily="34" charset="0"/>
            </a:endParaRPr>
          </a:p>
          <a:p>
            <a:r>
              <a:rPr lang="en-GB" dirty="0" smtClean="0">
                <a:latin typeface="Century Gothic" panose="020B0502020202020204" pitchFamily="34" charset="0"/>
              </a:rPr>
              <a:t>Student drivers</a:t>
            </a:r>
          </a:p>
        </p:txBody>
      </p:sp>
      <p:sp>
        <p:nvSpPr>
          <p:cNvPr id="3" name="Title 2"/>
          <p:cNvSpPr>
            <a:spLocks noGrp="1"/>
          </p:cNvSpPr>
          <p:nvPr>
            <p:ph type="title"/>
          </p:nvPr>
        </p:nvSpPr>
        <p:spPr>
          <a:xfrm>
            <a:off x="-36512" y="486393"/>
            <a:ext cx="6131024" cy="1252728"/>
          </a:xfrm>
        </p:spPr>
        <p:txBody>
          <a:bodyPr>
            <a:normAutofit/>
          </a:bodyPr>
          <a:lstStyle/>
          <a:p>
            <a:r>
              <a:rPr lang="en-GB" sz="3600" dirty="0" smtClean="0">
                <a:latin typeface="Century Gothic" panose="020B0502020202020204" pitchFamily="34" charset="0"/>
              </a:rPr>
              <a:t>DRIVERS AND VEHICLES</a:t>
            </a:r>
            <a:r>
              <a:rPr lang="en-GB" sz="3600" dirty="0">
                <a:latin typeface="Century Gothic" panose="020B0502020202020204" pitchFamily="34" charset="0"/>
              </a:rPr>
              <a:t/>
            </a:r>
            <a:br>
              <a:rPr lang="en-GB" sz="3600" dirty="0">
                <a:latin typeface="Century Gothic" panose="020B0502020202020204" pitchFamily="34" charset="0"/>
              </a:rPr>
            </a:br>
            <a:endParaRPr lang="en-GB" sz="3600" dirty="0">
              <a:latin typeface="Century Gothic" panose="020B0502020202020204" pitchFamily="34" charset="0"/>
            </a:endParaRPr>
          </a:p>
        </p:txBody>
      </p:sp>
      <p:grpSp>
        <p:nvGrpSpPr>
          <p:cNvPr id="5" name="Group 4"/>
          <p:cNvGrpSpPr/>
          <p:nvPr/>
        </p:nvGrpSpPr>
        <p:grpSpPr>
          <a:xfrm>
            <a:off x="5796136" y="332656"/>
            <a:ext cx="2994390" cy="1080120"/>
            <a:chOff x="5004049" y="332656"/>
            <a:chExt cx="3786477" cy="1296064"/>
          </a:xfrm>
        </p:grpSpPr>
        <p:sp>
          <p:nvSpPr>
            <p:cNvPr id="6" name="Rectangle 5"/>
            <p:cNvSpPr/>
            <p:nvPr/>
          </p:nvSpPr>
          <p:spPr>
            <a:xfrm>
              <a:off x="5004049" y="332657"/>
              <a:ext cx="3778082" cy="12960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21484" y="908720"/>
              <a:ext cx="2760001" cy="720000"/>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12444" y="332656"/>
              <a:ext cx="3778082" cy="686924"/>
            </a:xfrm>
            <a:prstGeom prst="rect">
              <a:avLst/>
            </a:prstGeom>
          </p:spPr>
        </p:pic>
      </p:grpSp>
    </p:spTree>
    <p:extLst>
      <p:ext uri="{BB962C8B-B14F-4D97-AF65-F5344CB8AC3E}">
        <p14:creationId xmlns:p14="http://schemas.microsoft.com/office/powerpoint/2010/main" val="20571362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99592" y="2348880"/>
            <a:ext cx="7408333" cy="3450696"/>
          </a:xfrm>
        </p:spPr>
        <p:txBody>
          <a:bodyPr/>
          <a:lstStyle/>
          <a:p>
            <a:r>
              <a:rPr lang="en-GB" dirty="0" smtClean="0">
                <a:latin typeface="Century Gothic" panose="020B0502020202020204" pitchFamily="34" charset="0"/>
              </a:rPr>
              <a:t>Activity Proposal Form</a:t>
            </a:r>
          </a:p>
          <a:p>
            <a:r>
              <a:rPr lang="en-GB" dirty="0" smtClean="0">
                <a:latin typeface="Century Gothic" panose="020B0502020202020204" pitchFamily="34" charset="0"/>
              </a:rPr>
              <a:t>Risk Assessment</a:t>
            </a:r>
          </a:p>
          <a:p>
            <a:r>
              <a:rPr lang="en-GB" dirty="0" smtClean="0">
                <a:latin typeface="Century Gothic" panose="020B0502020202020204" pitchFamily="34" charset="0"/>
              </a:rPr>
              <a:t>Trip Registration Form</a:t>
            </a:r>
          </a:p>
          <a:p>
            <a:pPr marL="0" indent="0">
              <a:buNone/>
            </a:pPr>
            <a:endParaRPr lang="en-GB" dirty="0">
              <a:latin typeface="Century Gothic" panose="020B0502020202020204" pitchFamily="34" charset="0"/>
            </a:endParaRPr>
          </a:p>
        </p:txBody>
      </p:sp>
      <p:sp>
        <p:nvSpPr>
          <p:cNvPr id="3" name="Title 2"/>
          <p:cNvSpPr>
            <a:spLocks noGrp="1"/>
          </p:cNvSpPr>
          <p:nvPr>
            <p:ph type="title"/>
          </p:nvPr>
        </p:nvSpPr>
        <p:spPr>
          <a:xfrm>
            <a:off x="457200" y="338328"/>
            <a:ext cx="6131024" cy="1252728"/>
          </a:xfrm>
        </p:spPr>
        <p:txBody>
          <a:bodyPr>
            <a:normAutofit fontScale="90000"/>
          </a:bodyPr>
          <a:lstStyle/>
          <a:p>
            <a:r>
              <a:rPr lang="en-GB" dirty="0" smtClean="0">
                <a:latin typeface="Century Gothic" panose="020B0502020202020204" pitchFamily="34" charset="0"/>
              </a:rPr>
              <a:t>ACTIVITY FORMS</a:t>
            </a:r>
            <a:r>
              <a:rPr lang="en-GB" dirty="0">
                <a:latin typeface="Century Gothic" panose="020B0502020202020204" pitchFamily="34" charset="0"/>
              </a:rPr>
              <a:t/>
            </a:r>
            <a:br>
              <a:rPr lang="en-GB" dirty="0">
                <a:latin typeface="Century Gothic" panose="020B0502020202020204" pitchFamily="34" charset="0"/>
              </a:rPr>
            </a:br>
            <a:endParaRPr lang="en-GB" dirty="0">
              <a:latin typeface="Century Gothic" panose="020B0502020202020204" pitchFamily="34"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1560" y="3720547"/>
            <a:ext cx="3626768" cy="2417845"/>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57802" y="3720546"/>
            <a:ext cx="3868552" cy="2417845"/>
          </a:xfrm>
          <a:prstGeom prst="rect">
            <a:avLst/>
          </a:prstGeom>
        </p:spPr>
      </p:pic>
      <p:grpSp>
        <p:nvGrpSpPr>
          <p:cNvPr id="7" name="Group 6"/>
          <p:cNvGrpSpPr/>
          <p:nvPr/>
        </p:nvGrpSpPr>
        <p:grpSpPr>
          <a:xfrm>
            <a:off x="5796136" y="332656"/>
            <a:ext cx="2994390" cy="1080120"/>
            <a:chOff x="5004049" y="332656"/>
            <a:chExt cx="3786477" cy="1296064"/>
          </a:xfrm>
        </p:grpSpPr>
        <p:sp>
          <p:nvSpPr>
            <p:cNvPr id="8" name="Rectangle 7"/>
            <p:cNvSpPr/>
            <p:nvPr/>
          </p:nvSpPr>
          <p:spPr>
            <a:xfrm>
              <a:off x="5004049" y="332657"/>
              <a:ext cx="3778082" cy="12960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521484" y="908720"/>
              <a:ext cx="2760001" cy="720000"/>
            </a:xfrm>
            <a:prstGeom prst="rect">
              <a:avLst/>
            </a:prstGeom>
          </p:spPr>
        </p:pic>
        <p:pic>
          <p:nvPicPr>
            <p:cNvPr id="10" name="Picture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012444" y="332656"/>
              <a:ext cx="3778082" cy="686924"/>
            </a:xfrm>
            <a:prstGeom prst="rect">
              <a:avLst/>
            </a:prstGeom>
          </p:spPr>
        </p:pic>
      </p:grpSp>
    </p:spTree>
    <p:extLst>
      <p:ext uri="{BB962C8B-B14F-4D97-AF65-F5344CB8AC3E}">
        <p14:creationId xmlns:p14="http://schemas.microsoft.com/office/powerpoint/2010/main" val="2899253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ipe(down)">
                                      <p:cBhvr>
                                        <p:cTn id="25" dur="580">
                                          <p:stCondLst>
                                            <p:cond delay="0"/>
                                          </p:stCondLst>
                                        </p:cTn>
                                        <p:tgtEl>
                                          <p:spTgt spid="6"/>
                                        </p:tgtEl>
                                      </p:cBhvr>
                                    </p:animEffect>
                                    <p:anim calcmode="lin" valueType="num">
                                      <p:cBhvr>
                                        <p:cTn id="26"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31" dur="26">
                                          <p:stCondLst>
                                            <p:cond delay="650"/>
                                          </p:stCondLst>
                                        </p:cTn>
                                        <p:tgtEl>
                                          <p:spTgt spid="6"/>
                                        </p:tgtEl>
                                      </p:cBhvr>
                                      <p:to x="100000" y="60000"/>
                                    </p:animScale>
                                    <p:animScale>
                                      <p:cBhvr>
                                        <p:cTn id="32" dur="166" decel="50000">
                                          <p:stCondLst>
                                            <p:cond delay="676"/>
                                          </p:stCondLst>
                                        </p:cTn>
                                        <p:tgtEl>
                                          <p:spTgt spid="6"/>
                                        </p:tgtEl>
                                      </p:cBhvr>
                                      <p:to x="100000" y="100000"/>
                                    </p:animScale>
                                    <p:animScale>
                                      <p:cBhvr>
                                        <p:cTn id="33" dur="26">
                                          <p:stCondLst>
                                            <p:cond delay="1312"/>
                                          </p:stCondLst>
                                        </p:cTn>
                                        <p:tgtEl>
                                          <p:spTgt spid="6"/>
                                        </p:tgtEl>
                                      </p:cBhvr>
                                      <p:to x="100000" y="80000"/>
                                    </p:animScale>
                                    <p:animScale>
                                      <p:cBhvr>
                                        <p:cTn id="34" dur="166" decel="50000">
                                          <p:stCondLst>
                                            <p:cond delay="1338"/>
                                          </p:stCondLst>
                                        </p:cTn>
                                        <p:tgtEl>
                                          <p:spTgt spid="6"/>
                                        </p:tgtEl>
                                      </p:cBhvr>
                                      <p:to x="100000" y="100000"/>
                                    </p:animScale>
                                    <p:animScale>
                                      <p:cBhvr>
                                        <p:cTn id="35" dur="26">
                                          <p:stCondLst>
                                            <p:cond delay="1642"/>
                                          </p:stCondLst>
                                        </p:cTn>
                                        <p:tgtEl>
                                          <p:spTgt spid="6"/>
                                        </p:tgtEl>
                                      </p:cBhvr>
                                      <p:to x="100000" y="90000"/>
                                    </p:animScale>
                                    <p:animScale>
                                      <p:cBhvr>
                                        <p:cTn id="36" dur="166" decel="50000">
                                          <p:stCondLst>
                                            <p:cond delay="1668"/>
                                          </p:stCondLst>
                                        </p:cTn>
                                        <p:tgtEl>
                                          <p:spTgt spid="6"/>
                                        </p:tgtEl>
                                      </p:cBhvr>
                                      <p:to x="100000" y="100000"/>
                                    </p:animScale>
                                    <p:animScale>
                                      <p:cBhvr>
                                        <p:cTn id="37" dur="26">
                                          <p:stCondLst>
                                            <p:cond delay="1808"/>
                                          </p:stCondLst>
                                        </p:cTn>
                                        <p:tgtEl>
                                          <p:spTgt spid="6"/>
                                        </p:tgtEl>
                                      </p:cBhvr>
                                      <p:to x="100000" y="95000"/>
                                    </p:animScale>
                                    <p:animScale>
                                      <p:cBhvr>
                                        <p:cTn id="38"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0" indent="0">
              <a:buNone/>
            </a:pPr>
            <a:r>
              <a:rPr lang="en-GB" dirty="0" smtClean="0">
                <a:latin typeface="Century Gothic" panose="020B0502020202020204" pitchFamily="34" charset="0"/>
              </a:rPr>
              <a:t>Online </a:t>
            </a:r>
            <a:r>
              <a:rPr lang="en-GB" dirty="0" err="1" smtClean="0">
                <a:latin typeface="Century Gothic" panose="020B0502020202020204" pitchFamily="34" charset="0"/>
              </a:rPr>
              <a:t>vs</a:t>
            </a:r>
            <a:r>
              <a:rPr lang="en-GB" dirty="0" smtClean="0">
                <a:latin typeface="Century Gothic" panose="020B0502020202020204" pitchFamily="34" charset="0"/>
              </a:rPr>
              <a:t> physical or both</a:t>
            </a:r>
          </a:p>
          <a:p>
            <a:endParaRPr lang="en-GB" dirty="0">
              <a:latin typeface="Century Gothic" panose="020B0502020202020204" pitchFamily="34" charset="0"/>
            </a:endParaRPr>
          </a:p>
          <a:p>
            <a:r>
              <a:rPr lang="en-GB" dirty="0" smtClean="0">
                <a:latin typeface="Century Gothic" panose="020B0502020202020204" pitchFamily="34" charset="0"/>
              </a:rPr>
              <a:t>Online pro’s </a:t>
            </a:r>
          </a:p>
          <a:p>
            <a:r>
              <a:rPr lang="en-GB" dirty="0" smtClean="0">
                <a:latin typeface="Century Gothic" panose="020B0502020202020204" pitchFamily="34" charset="0"/>
              </a:rPr>
              <a:t>Online con’s </a:t>
            </a:r>
          </a:p>
          <a:p>
            <a:pPr marL="0" indent="0">
              <a:buNone/>
            </a:pPr>
            <a:endParaRPr lang="en-GB" dirty="0" smtClean="0">
              <a:latin typeface="Century Gothic" panose="020B0502020202020204" pitchFamily="34" charset="0"/>
            </a:endParaRPr>
          </a:p>
          <a:p>
            <a:r>
              <a:rPr lang="en-GB" dirty="0" smtClean="0">
                <a:latin typeface="Century Gothic" panose="020B0502020202020204" pitchFamily="34" charset="0"/>
              </a:rPr>
              <a:t>Physical pro’s</a:t>
            </a:r>
          </a:p>
          <a:p>
            <a:r>
              <a:rPr lang="en-GB" dirty="0" smtClean="0">
                <a:latin typeface="Century Gothic" panose="020B0502020202020204" pitchFamily="34" charset="0"/>
              </a:rPr>
              <a:t>Physical con’s</a:t>
            </a:r>
          </a:p>
          <a:p>
            <a:pPr marL="0" indent="0">
              <a:buNone/>
            </a:pPr>
            <a:endParaRPr lang="en-GB" dirty="0" smtClean="0">
              <a:latin typeface="Century Gothic" panose="020B0502020202020204" pitchFamily="34" charset="0"/>
            </a:endParaRPr>
          </a:p>
          <a:p>
            <a:r>
              <a:rPr lang="en-GB" dirty="0" smtClean="0">
                <a:latin typeface="Century Gothic" panose="020B0502020202020204" pitchFamily="34" charset="0"/>
              </a:rPr>
              <a:t>Both pro’s</a:t>
            </a:r>
          </a:p>
          <a:p>
            <a:r>
              <a:rPr lang="en-GB" dirty="0" smtClean="0">
                <a:latin typeface="Century Gothic" panose="020B0502020202020204" pitchFamily="34" charset="0"/>
              </a:rPr>
              <a:t>Both con’s</a:t>
            </a:r>
            <a:endParaRPr lang="en-GB" dirty="0">
              <a:latin typeface="Century Gothic" panose="020B0502020202020204" pitchFamily="34" charset="0"/>
            </a:endParaRPr>
          </a:p>
          <a:p>
            <a:endParaRPr lang="en-GB" dirty="0" smtClean="0">
              <a:latin typeface="Century Gothic" panose="020B0502020202020204" pitchFamily="34" charset="0"/>
            </a:endParaRPr>
          </a:p>
          <a:p>
            <a:endParaRPr lang="en-GB" dirty="0" smtClean="0">
              <a:latin typeface="Century Gothic" panose="020B0502020202020204" pitchFamily="34" charset="0"/>
            </a:endParaRPr>
          </a:p>
          <a:p>
            <a:endParaRPr lang="en-GB" dirty="0" smtClean="0">
              <a:latin typeface="Century Gothic" panose="020B0502020202020204" pitchFamily="34" charset="0"/>
            </a:endParaRPr>
          </a:p>
          <a:p>
            <a:endParaRPr lang="en-GB" dirty="0">
              <a:latin typeface="Century Gothic" panose="020B0502020202020204" pitchFamily="34" charset="0"/>
            </a:endParaRPr>
          </a:p>
        </p:txBody>
      </p:sp>
      <p:sp>
        <p:nvSpPr>
          <p:cNvPr id="3" name="Title 2"/>
          <p:cNvSpPr>
            <a:spLocks noGrp="1"/>
          </p:cNvSpPr>
          <p:nvPr>
            <p:ph type="title"/>
          </p:nvPr>
        </p:nvSpPr>
        <p:spPr>
          <a:xfrm>
            <a:off x="457200" y="338328"/>
            <a:ext cx="6131024" cy="1252728"/>
          </a:xfrm>
        </p:spPr>
        <p:txBody>
          <a:bodyPr>
            <a:normAutofit fontScale="90000"/>
          </a:bodyPr>
          <a:lstStyle/>
          <a:p>
            <a:r>
              <a:rPr lang="en-GB" dirty="0" smtClean="0">
                <a:latin typeface="Century Gothic" panose="020B0502020202020204" pitchFamily="34" charset="0"/>
              </a:rPr>
              <a:t/>
            </a:r>
            <a:br>
              <a:rPr lang="en-GB" dirty="0" smtClean="0">
                <a:latin typeface="Century Gothic" panose="020B0502020202020204" pitchFamily="34" charset="0"/>
              </a:rPr>
            </a:br>
            <a:r>
              <a:rPr lang="en-GB" dirty="0" smtClean="0">
                <a:latin typeface="Century Gothic" panose="020B0502020202020204" pitchFamily="34" charset="0"/>
              </a:rPr>
              <a:t>TICKET SALES</a:t>
            </a:r>
            <a:br>
              <a:rPr lang="en-GB" dirty="0" smtClean="0">
                <a:latin typeface="Century Gothic" panose="020B0502020202020204" pitchFamily="34" charset="0"/>
              </a:rPr>
            </a:br>
            <a:r>
              <a:rPr lang="en-GB" dirty="0" smtClean="0">
                <a:latin typeface="Century Gothic" panose="020B0502020202020204" pitchFamily="34" charset="0"/>
              </a:rPr>
              <a:t>DISCUSSION</a:t>
            </a:r>
            <a:r>
              <a:rPr lang="en-GB" dirty="0">
                <a:latin typeface="Century Gothic" panose="020B0502020202020204" pitchFamily="34" charset="0"/>
              </a:rPr>
              <a:t/>
            </a:r>
            <a:br>
              <a:rPr lang="en-GB" dirty="0">
                <a:latin typeface="Century Gothic" panose="020B0502020202020204" pitchFamily="34" charset="0"/>
              </a:rPr>
            </a:br>
            <a:endParaRPr lang="en-GB" dirty="0">
              <a:latin typeface="Century Gothic" panose="020B0502020202020204" pitchFamily="34" charset="0"/>
            </a:endParaRPr>
          </a:p>
        </p:txBody>
      </p:sp>
      <p:grpSp>
        <p:nvGrpSpPr>
          <p:cNvPr id="5" name="Group 4"/>
          <p:cNvGrpSpPr/>
          <p:nvPr/>
        </p:nvGrpSpPr>
        <p:grpSpPr>
          <a:xfrm>
            <a:off x="5796136" y="332656"/>
            <a:ext cx="2994390" cy="1080120"/>
            <a:chOff x="5004049" y="332656"/>
            <a:chExt cx="3786477" cy="1296064"/>
          </a:xfrm>
        </p:grpSpPr>
        <p:sp>
          <p:nvSpPr>
            <p:cNvPr id="6" name="Rectangle 5"/>
            <p:cNvSpPr/>
            <p:nvPr/>
          </p:nvSpPr>
          <p:spPr>
            <a:xfrm>
              <a:off x="5004049" y="332657"/>
              <a:ext cx="3778082" cy="12960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21484" y="908720"/>
              <a:ext cx="2760001" cy="720000"/>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12444" y="332656"/>
              <a:ext cx="3778082" cy="686924"/>
            </a:xfrm>
            <a:prstGeom prst="rect">
              <a:avLst/>
            </a:prstGeom>
          </p:spPr>
        </p:pic>
      </p:grpSp>
    </p:spTree>
    <p:extLst>
      <p:ext uri="{BB962C8B-B14F-4D97-AF65-F5344CB8AC3E}">
        <p14:creationId xmlns:p14="http://schemas.microsoft.com/office/powerpoint/2010/main" val="376637913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1113</TotalTime>
  <Words>2065</Words>
  <Application>Microsoft Office PowerPoint</Application>
  <PresentationFormat>On-screen Show (4:3)</PresentationFormat>
  <Paragraphs>220</Paragraphs>
  <Slides>12</Slides>
  <Notes>9</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Waveform</vt:lpstr>
      <vt:lpstr>EVENTS AND ACTIVITIES</vt:lpstr>
      <vt:lpstr>AIMS OF THIS WORKSHOP</vt:lpstr>
      <vt:lpstr>EVENTS AND TRIPS </vt:lpstr>
      <vt:lpstr> SOCIALS </vt:lpstr>
      <vt:lpstr>EVENTS AND TRIPS EXERCISE</vt:lpstr>
      <vt:lpstr>ROOM BOOKINGS </vt:lpstr>
      <vt:lpstr>DRIVERS AND VEHICLES </vt:lpstr>
      <vt:lpstr>ACTIVITY FORMS </vt:lpstr>
      <vt:lpstr> TICKET SALES DISCUSSION </vt:lpstr>
      <vt:lpstr>  FOOD/DRINK  </vt:lpstr>
      <vt:lpstr>EXERCISE</vt:lpstr>
      <vt:lpstr>ANY 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EVENTS AND ACTIVITIES</dc:title>
  <dc:creator>Casper Beade</dc:creator>
  <cp:lastModifiedBy>Casper Beade</cp:lastModifiedBy>
  <cp:revision>60</cp:revision>
  <cp:lastPrinted>2015-09-16T11:32:29Z</cp:lastPrinted>
  <dcterms:created xsi:type="dcterms:W3CDTF">2015-07-02T10:50:44Z</dcterms:created>
  <dcterms:modified xsi:type="dcterms:W3CDTF">2016-06-29T11:41:52Z</dcterms:modified>
</cp:coreProperties>
</file>