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6" r:id="rId6"/>
    <p:sldId id="261" r:id="rId7"/>
    <p:sldId id="260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4914" autoAdjust="0"/>
  </p:normalViewPr>
  <p:slideViewPr>
    <p:cSldViewPr>
      <p:cViewPr varScale="1">
        <p:scale>
          <a:sx n="75" d="100"/>
          <a:sy n="75" d="100"/>
        </p:scale>
        <p:origin x="-26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8F8084-75E4-4A72-8491-E29E90881926}" type="datetimeFigureOut">
              <a:rPr lang="en-GB" smtClean="0"/>
              <a:t>29/06/2016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3BF1E-BB8F-4875-B733-FAD1F7010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631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u="sng" dirty="0" smtClean="0"/>
              <a:t>Additional information:</a:t>
            </a:r>
          </a:p>
          <a:p>
            <a:pPr fontAlgn="base"/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Responsibilities</a:t>
            </a:r>
          </a:p>
          <a:p>
            <a:pPr fontAlgn="base"/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the Committee of your student group you have taken on a level of responsibility for the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actions of your group along with the events and activities that you run. It is important that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understand where your responsibilities lie and where you need to seek additional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support to run your activities. </a:t>
            </a:r>
          </a:p>
          <a:p>
            <a:pPr fontAlgn="base"/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is also your responsibility to ensure that your group follows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safety guidelines and procedures set out by the Students’ Union.</a:t>
            </a:r>
          </a:p>
          <a:p>
            <a:pPr fontAlgn="base"/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a summary of responsibilities within student groups:</a:t>
            </a:r>
          </a:p>
          <a:p>
            <a:pPr fontAlgn="base"/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 Individual participants are responsible for their own actions and for following the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reasonable instructions of activity leaders and standards in that organisation.</a:t>
            </a:r>
          </a:p>
          <a:p>
            <a:pPr fontAlgn="base"/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 Activity leaders (teachers, instructors, coaches, student leaders) are responsible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the implementation of good health and safety practices during activities.</a:t>
            </a:r>
          </a:p>
          <a:p>
            <a:pPr fontAlgn="base"/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 Club/Society Committees are responsible for the dissemination of appropriate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health and safety information, ensuring that the correct documentation is in place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all activities and the appointment of suitable activity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leaders.</a:t>
            </a:r>
          </a:p>
          <a:p>
            <a:pPr fontAlgn="base"/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 The Students’ Union Health and Safety Manager is responsible for developing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monitoring systems and procedures that ensure that student activities are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undertaken within the Students’ Union safety policy.</a:t>
            </a:r>
          </a:p>
          <a:p>
            <a:pPr fontAlgn="base"/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are not expecting that every committee member is an expert in health and safety law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regulations, however we do expect that Committee members take responsibility for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their actions and activities and where they are unsure as to what they should be doing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 ask a relevant member of staff in the Activities Department of the Students’ Union.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3BF1E-BB8F-4875-B733-FAD1F70101D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590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Additional information:</a:t>
            </a:r>
          </a:p>
          <a:p>
            <a:endParaRPr lang="en-GB" sz="1200" b="1" u="sng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will need to think through the following when planning your event: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 Venue – what is the capacity, what are the fire procedures, is it suitable for the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activities that you are planning? Is it accessible for the people attending the event?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 Emergency Procedures – are you aware of what to do in the event of a fire or other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emergency? You must make sure that you have appointed a “responsible person” to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oversee the event who is aware of the emergency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procedures and will remain sober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throughout the event.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 Crowd Control – depending on the number of people at your event, you might need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stewards or security to help you control the numbers. If you are using members of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your club/society to steward people then you must make sure that they are aware of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their responsibilities and remain sober.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 First Aid – are there people in your group who could provide first aid cover in the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event of an accident/incident. For larger events you might need to provide dedicated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 aid cover.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 Noise Control – we need to make sure that we are considerate to people living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nearby, particularly for on-campus events. For an event on campus any noise/music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must be “inaudible at the nearest campus boundary” by 11pm.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 Special Effects/ Decorations – if you are decorating a venue think about the effect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 these might have on the area – are they likely to cause an obstruction or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increase the fire risk? Paper and material decorations need to be made flame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retardant.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you are using any special effects then make sure that you have checked with the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venue and you may need to display notices to warn people.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 Alcohol – if alcohol will be made available to those attending your event, please be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aware of the “Code of Practice on Alcohol at Events” that must be adhered to.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 Inclusion – your event must not be exclusive and consideration must be given to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persons attending who may be non-drinkers, under 18 years of age or have a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disability.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 Food – there is very stringent regulation concerning food safety and you need to be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aware of this. Food cooked in students own homes should not be served to people at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events, make sure that you use a reputable food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supplier who has public liability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insurance and the relevant food hygiene certificates. You will also need to have the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caterer approved by the Students’ Union. More detailed guidance on food can be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found in separate section of this handbook.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Events need to be registered with the Students Union so that insurance and safety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requirements can be looked at. We ask you to complete an Event Approval form for all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events which can be found on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Club/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Society resources section of the website.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Event Approval Forms MUST be received at least 14 days before the event, but if you are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planning something that is particularly large or has a high level of risk involved it is strongly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advised that you contact the Volunteering &amp; Activities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Coordinator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soon as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possible.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3BF1E-BB8F-4875-B733-FAD1F70101D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259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Hand out and explain the risk assessment forms and process.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Exercise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In groups, look at activity you plan to deliver this year and complete a risk assessment.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Feedback to the other groups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3BF1E-BB8F-4875-B733-FAD1F70101D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06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Give out trip registration</a:t>
            </a:r>
            <a:r>
              <a:rPr lang="en-GB" baseline="0" dirty="0" smtClean="0"/>
              <a:t> form and explain why it is needed.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3BF1E-BB8F-4875-B733-FAD1F70101D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656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Additional information: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Safety management aims to reduce accidents. 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However, there will always be the chance of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accidents in some activities, particularly sports and physical recreation.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Every group needs to evaluate the activities that they do in order to assess the level of first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aid cover they need in their group.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order to do this think through the following: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 Where do our activities take place?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 How many people are in our group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 What is the likelihood of injury from our activities?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3BF1E-BB8F-4875-B733-FAD1F70101D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355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GB" b="1" u="sng" dirty="0" smtClean="0"/>
              <a:t>Important</a:t>
            </a:r>
            <a:r>
              <a:rPr lang="en-GB" b="1" u="sng" baseline="0" dirty="0" smtClean="0"/>
              <a:t> information:</a:t>
            </a:r>
            <a:endParaRPr lang="en-GB" b="1" u="sng" dirty="0" smtClean="0"/>
          </a:p>
          <a:p>
            <a:pPr fontAlgn="base"/>
            <a:endParaRPr lang="en-GB" dirty="0" smtClean="0"/>
          </a:p>
          <a:p>
            <a:pPr fontAlgn="base"/>
            <a:r>
              <a:rPr lang="en-GB" dirty="0" smtClean="0"/>
              <a:t>There are a small number of students at the University of Chichester who are under 18.</a:t>
            </a:r>
          </a:p>
          <a:p>
            <a:pPr fontAlgn="base"/>
            <a:endParaRPr lang="en-GB" dirty="0" smtClean="0"/>
          </a:p>
          <a:p>
            <a:pPr fontAlgn="base"/>
            <a:r>
              <a:rPr lang="en-GB" dirty="0" smtClean="0"/>
              <a:t>You</a:t>
            </a:r>
            <a:r>
              <a:rPr lang="en-GB" baseline="0" dirty="0" smtClean="0"/>
              <a:t> </a:t>
            </a:r>
            <a:r>
              <a:rPr lang="en-GB" dirty="0" smtClean="0"/>
              <a:t>want to make sure that they are able to take part in our activities, but you must ensure that they are safe when they are doing this. </a:t>
            </a:r>
          </a:p>
          <a:p>
            <a:pPr fontAlgn="base"/>
            <a:endParaRPr lang="en-GB" dirty="0" smtClean="0"/>
          </a:p>
          <a:p>
            <a:pPr fontAlgn="base"/>
            <a:r>
              <a:rPr lang="en-GB" dirty="0" smtClean="0"/>
              <a:t>If you have a student who is under 18 as part of your Club/Society you may need to obtain parental consent for them to participate in your activities. They may</a:t>
            </a:r>
            <a:r>
              <a:rPr lang="en-GB" baseline="0" dirty="0" smtClean="0"/>
              <a:t> also require a chaperone. </a:t>
            </a:r>
            <a:r>
              <a:rPr lang="en-GB" dirty="0" smtClean="0"/>
              <a:t>Please ensure that you talk to the Volunteering &amp; Activities</a:t>
            </a:r>
            <a:r>
              <a:rPr lang="en-GB" baseline="0" dirty="0" smtClean="0"/>
              <a:t> Coordinator </a:t>
            </a:r>
            <a:r>
              <a:rPr lang="en-GB" dirty="0" smtClean="0"/>
              <a:t>or Health</a:t>
            </a:r>
            <a:r>
              <a:rPr lang="en-GB" baseline="0" dirty="0" smtClean="0"/>
              <a:t> </a:t>
            </a:r>
            <a:r>
              <a:rPr lang="en-GB" dirty="0" smtClean="0"/>
              <a:t>and Safety Manager about this.</a:t>
            </a:r>
          </a:p>
          <a:p>
            <a:pPr fontAlgn="base"/>
            <a:endParaRPr lang="en-GB" dirty="0" smtClean="0"/>
          </a:p>
          <a:p>
            <a:pPr fontAlgn="base"/>
            <a:r>
              <a:rPr lang="en-GB" dirty="0" smtClean="0"/>
              <a:t>We do not allow under 18s to become associate members of the union.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3BF1E-BB8F-4875-B733-FAD1F70101D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3289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Additional information: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1" u="sng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Hand out personal insurance document.</a:t>
            </a:r>
          </a:p>
          <a:p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Insurance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Participants are covered against the UCSU being negligent (which is why we need to risk assess trips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UCSU Equipment – Club/Society equipment is covered by various policies, depending on the type of equipment – please speak to the Volunteering &amp; Activities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Coordinator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further information.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Those Sports/Societies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Federation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members that have purchased insurance for their Club/Society activities (i.e. Pool/Harry Potter/ Dance), do have a level of personal accident insurance cover for Club/Society activities but this is not a substitute for full personal accident or travel insurance.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Going Abroad?</a:t>
            </a:r>
            <a:b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you are planning a trip abroad, please contact the Sports/Societies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Federation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President or the Sports Administrator/Volunteering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&amp; Activities Coordinator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advice on insurance cover, as well as other issues such as Visas for international students.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3BF1E-BB8F-4875-B733-FAD1F70101D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12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EBAE-4ECA-4A40-9E2A-B6F8317B9CCF}" type="datetimeFigureOut">
              <a:rPr lang="en-GB" smtClean="0"/>
              <a:t>29/06/2016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9778-2B1C-4832-B470-2403B439B9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EBAE-4ECA-4A40-9E2A-B6F8317B9CCF}" type="datetimeFigureOut">
              <a:rPr lang="en-GB" smtClean="0"/>
              <a:t>29/06/2016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9778-2B1C-4832-B470-2403B439B9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EBAE-4ECA-4A40-9E2A-B6F8317B9CCF}" type="datetimeFigureOut">
              <a:rPr lang="en-GB" smtClean="0"/>
              <a:t>29/06/2016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9778-2B1C-4832-B470-2403B439B9E4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EBAE-4ECA-4A40-9E2A-B6F8317B9CCF}" type="datetimeFigureOut">
              <a:rPr lang="en-GB" smtClean="0"/>
              <a:t>29/06/2016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9778-2B1C-4832-B470-2403B439B9E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EBAE-4ECA-4A40-9E2A-B6F8317B9CCF}" type="datetimeFigureOut">
              <a:rPr lang="en-GB" smtClean="0"/>
              <a:t>29/06/2016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9778-2B1C-4832-B470-2403B439B9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EBAE-4ECA-4A40-9E2A-B6F8317B9CCF}" type="datetimeFigureOut">
              <a:rPr lang="en-GB" smtClean="0"/>
              <a:t>29/06/2016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9778-2B1C-4832-B470-2403B439B9E4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EBAE-4ECA-4A40-9E2A-B6F8317B9CCF}" type="datetimeFigureOut">
              <a:rPr lang="en-GB" smtClean="0"/>
              <a:t>29/06/2016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9778-2B1C-4832-B470-2403B439B9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EBAE-4ECA-4A40-9E2A-B6F8317B9CCF}" type="datetimeFigureOut">
              <a:rPr lang="en-GB" smtClean="0"/>
              <a:t>29/06/2016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9778-2B1C-4832-B470-2403B439B9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EBAE-4ECA-4A40-9E2A-B6F8317B9CCF}" type="datetimeFigureOut">
              <a:rPr lang="en-GB" smtClean="0"/>
              <a:t>29/06/2016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9778-2B1C-4832-B470-2403B439B9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EBAE-4ECA-4A40-9E2A-B6F8317B9CCF}" type="datetimeFigureOut">
              <a:rPr lang="en-GB" smtClean="0"/>
              <a:t>29/06/2016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9778-2B1C-4832-B470-2403B439B9E4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EBAE-4ECA-4A40-9E2A-B6F8317B9CCF}" type="datetimeFigureOut">
              <a:rPr lang="en-GB" smtClean="0"/>
              <a:t>29/06/2016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9778-2B1C-4832-B470-2403B439B9E4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ADDEBAE-4ECA-4A40-9E2A-B6F8317B9CCF}" type="datetimeFigureOut">
              <a:rPr lang="en-GB" smtClean="0"/>
              <a:t>29/06/2016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9AC9778-2B1C-4832-B470-2403B439B9E4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d.beade@chi.ac.uk" TargetMode="External"/><Relationship Id="rId7" Type="http://schemas.openxmlformats.org/officeDocument/2006/relationships/image" Target="../media/image3.jpg"/><Relationship Id="rId2" Type="http://schemas.openxmlformats.org/officeDocument/2006/relationships/hyperlink" Target="mailto:susocieties@chi.ac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hyperlink" Target="mailto:s.clunie@chi.ac.uk" TargetMode="External"/><Relationship Id="rId4" Type="http://schemas.openxmlformats.org/officeDocument/2006/relationships/hyperlink" Target="mailto:m.riley@chi.ac.u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Century Gothic" panose="020B0502020202020204" pitchFamily="34" charset="0"/>
              </a:rPr>
              <a:t>HEALTH AND SAFETY</a:t>
            </a:r>
            <a:endParaRPr lang="en-GB" dirty="0">
              <a:latin typeface="Century Gothic" panose="020B0502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796136" y="332656"/>
            <a:ext cx="2994390" cy="1080120"/>
            <a:chOff x="5004049" y="332656"/>
            <a:chExt cx="3786477" cy="1296064"/>
          </a:xfrm>
        </p:grpSpPr>
        <p:sp>
          <p:nvSpPr>
            <p:cNvPr id="6" name="Rectangle 5"/>
            <p:cNvSpPr/>
            <p:nvPr/>
          </p:nvSpPr>
          <p:spPr>
            <a:xfrm>
              <a:off x="5004049" y="332657"/>
              <a:ext cx="3778082" cy="12960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21484" y="908720"/>
              <a:ext cx="2760001" cy="72000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2444" y="332656"/>
              <a:ext cx="3778082" cy="68692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455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sz="2600" dirty="0" smtClean="0">
                <a:latin typeface="Century Gothic" panose="020B0502020202020204" pitchFamily="34" charset="0"/>
              </a:rPr>
              <a:t>Societies Federation </a:t>
            </a:r>
            <a:r>
              <a:rPr lang="en-GB" sz="2600" dirty="0" smtClean="0">
                <a:latin typeface="Century Gothic" panose="020B0502020202020204" pitchFamily="34" charset="0"/>
              </a:rPr>
              <a:t>President</a:t>
            </a:r>
            <a:r>
              <a:rPr lang="en-GB" sz="2600" dirty="0" smtClean="0">
                <a:latin typeface="Century Gothic" panose="020B0502020202020204" pitchFamily="34" charset="0"/>
              </a:rPr>
              <a:t/>
            </a:r>
            <a:br>
              <a:rPr lang="en-GB" sz="2600" dirty="0" smtClean="0">
                <a:latin typeface="Century Gothic" panose="020B0502020202020204" pitchFamily="34" charset="0"/>
              </a:rPr>
            </a:br>
            <a:r>
              <a:rPr lang="en-GB" sz="2600" dirty="0" smtClean="0">
                <a:latin typeface="Century Gothic" panose="020B0502020202020204" pitchFamily="34" charset="0"/>
                <a:hlinkClick r:id="rId2"/>
              </a:rPr>
              <a:t>susocieties@chi.ac.uk</a:t>
            </a:r>
            <a:endParaRPr lang="en-GB" sz="2600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GB" sz="2600" dirty="0" smtClean="0">
              <a:latin typeface="Century Gothic" panose="020B0502020202020204" pitchFamily="34" charset="0"/>
            </a:endParaRPr>
          </a:p>
          <a:p>
            <a:r>
              <a:rPr lang="en-GB" sz="2600" dirty="0" smtClean="0">
                <a:latin typeface="Century Gothic" panose="020B0502020202020204" pitchFamily="34" charset="0"/>
              </a:rPr>
              <a:t>Volunteering &amp; Activities Coordinator</a:t>
            </a:r>
            <a:br>
              <a:rPr lang="en-GB" sz="2600" dirty="0" smtClean="0">
                <a:latin typeface="Century Gothic" panose="020B0502020202020204" pitchFamily="34" charset="0"/>
              </a:rPr>
            </a:br>
            <a:r>
              <a:rPr lang="en-GB" sz="2600" dirty="0" smtClean="0">
                <a:latin typeface="Century Gothic" panose="020B0502020202020204" pitchFamily="34" charset="0"/>
              </a:rPr>
              <a:t>Casper Beade </a:t>
            </a:r>
            <a:r>
              <a:rPr lang="en-GB" sz="2600" dirty="0" err="1" smtClean="0">
                <a:latin typeface="Century Gothic" panose="020B0502020202020204" pitchFamily="34" charset="0"/>
              </a:rPr>
              <a:t>Rioseco</a:t>
            </a:r>
            <a:r>
              <a:rPr lang="en-GB" sz="2600" dirty="0">
                <a:latin typeface="Century Gothic" panose="020B0502020202020204" pitchFamily="34" charset="0"/>
              </a:rPr>
              <a:t> </a:t>
            </a:r>
            <a:br>
              <a:rPr lang="en-GB" sz="2600" dirty="0">
                <a:latin typeface="Century Gothic" panose="020B0502020202020204" pitchFamily="34" charset="0"/>
              </a:rPr>
            </a:br>
            <a:r>
              <a:rPr lang="en-GB" sz="2600" dirty="0" smtClean="0">
                <a:latin typeface="Century Gothic" panose="020B0502020202020204" pitchFamily="34" charset="0"/>
                <a:hlinkClick r:id="rId3"/>
              </a:rPr>
              <a:t>d.beade@chi.ac.uk</a:t>
            </a:r>
            <a:r>
              <a:rPr lang="en-GB" sz="2600" dirty="0">
                <a:latin typeface="Century Gothic" panose="020B0502020202020204" pitchFamily="34" charset="0"/>
              </a:rPr>
              <a:t/>
            </a:r>
            <a:br>
              <a:rPr lang="en-GB" sz="2600" dirty="0">
                <a:latin typeface="Century Gothic" panose="020B0502020202020204" pitchFamily="34" charset="0"/>
              </a:rPr>
            </a:br>
            <a:r>
              <a:rPr lang="en-GB" sz="2600" dirty="0" smtClean="0">
                <a:latin typeface="Century Gothic" panose="020B0502020202020204" pitchFamily="34" charset="0"/>
              </a:rPr>
              <a:t>01243 816339</a:t>
            </a:r>
          </a:p>
          <a:p>
            <a:pPr marL="0" indent="0">
              <a:buNone/>
            </a:pPr>
            <a:endParaRPr lang="en-GB" sz="2600" dirty="0" smtClean="0">
              <a:latin typeface="Century Gothic" panose="020B0502020202020204" pitchFamily="34" charset="0"/>
            </a:endParaRPr>
          </a:p>
          <a:p>
            <a:r>
              <a:rPr lang="en-GB" sz="2600" dirty="0" smtClean="0">
                <a:latin typeface="Century Gothic" panose="020B0502020202020204" pitchFamily="34" charset="0"/>
              </a:rPr>
              <a:t>Head of Student Engagement</a:t>
            </a:r>
            <a:br>
              <a:rPr lang="en-GB" sz="2600" dirty="0" smtClean="0">
                <a:latin typeface="Century Gothic" panose="020B0502020202020204" pitchFamily="34" charset="0"/>
              </a:rPr>
            </a:br>
            <a:r>
              <a:rPr lang="en-GB" sz="2600" dirty="0" smtClean="0">
                <a:latin typeface="Century Gothic" panose="020B0502020202020204" pitchFamily="34" charset="0"/>
              </a:rPr>
              <a:t>Mike Riley</a:t>
            </a:r>
            <a:br>
              <a:rPr lang="en-GB" sz="2600" dirty="0" smtClean="0">
                <a:latin typeface="Century Gothic" panose="020B0502020202020204" pitchFamily="34" charset="0"/>
              </a:rPr>
            </a:br>
            <a:r>
              <a:rPr lang="en-GB" sz="2600" dirty="0" smtClean="0">
                <a:latin typeface="Century Gothic" panose="020B0502020202020204" pitchFamily="34" charset="0"/>
                <a:hlinkClick r:id="rId4"/>
              </a:rPr>
              <a:t>m.riley@chi.ac.uk</a:t>
            </a:r>
            <a:r>
              <a:rPr lang="en-GB" sz="2600" dirty="0">
                <a:latin typeface="Century Gothic" panose="020B0502020202020204" pitchFamily="34" charset="0"/>
              </a:rPr>
              <a:t/>
            </a:r>
            <a:br>
              <a:rPr lang="en-GB" sz="2600" dirty="0">
                <a:latin typeface="Century Gothic" panose="020B0502020202020204" pitchFamily="34" charset="0"/>
              </a:rPr>
            </a:br>
            <a:r>
              <a:rPr lang="en-GB" sz="2600" dirty="0" smtClean="0">
                <a:latin typeface="Century Gothic" panose="020B0502020202020204" pitchFamily="34" charset="0"/>
              </a:rPr>
              <a:t>01243 816392</a:t>
            </a:r>
          </a:p>
          <a:p>
            <a:pPr marL="0" indent="0">
              <a:buNone/>
            </a:pPr>
            <a:endParaRPr lang="en-GB" sz="2600" dirty="0" smtClean="0">
              <a:latin typeface="Century Gothic" panose="020B0502020202020204" pitchFamily="34" charset="0"/>
            </a:endParaRPr>
          </a:p>
          <a:p>
            <a:r>
              <a:rPr lang="en-GB" sz="2600" dirty="0" smtClean="0">
                <a:latin typeface="Century Gothic" panose="020B0502020202020204" pitchFamily="34" charset="0"/>
              </a:rPr>
              <a:t>Administration Manager</a:t>
            </a:r>
          </a:p>
          <a:p>
            <a:pPr marL="0" indent="0">
              <a:buNone/>
            </a:pPr>
            <a:r>
              <a:rPr lang="en-GB" sz="2600" dirty="0" smtClean="0">
                <a:latin typeface="Century Gothic" panose="020B0502020202020204" pitchFamily="34" charset="0"/>
              </a:rPr>
              <a:t>       Steve </a:t>
            </a:r>
            <a:r>
              <a:rPr lang="en-GB" sz="2600" dirty="0" err="1" smtClean="0">
                <a:latin typeface="Century Gothic" panose="020B0502020202020204" pitchFamily="34" charset="0"/>
              </a:rPr>
              <a:t>Clunie</a:t>
            </a:r>
            <a:endParaRPr lang="en-GB" sz="2600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GB" sz="2600" dirty="0" smtClean="0">
                <a:latin typeface="Century Gothic" panose="020B0502020202020204" pitchFamily="34" charset="0"/>
              </a:rPr>
              <a:t>       </a:t>
            </a:r>
            <a:r>
              <a:rPr lang="en-GB" sz="2600" dirty="0" smtClean="0">
                <a:latin typeface="Century Gothic" panose="020B0502020202020204" pitchFamily="34" charset="0"/>
                <a:hlinkClick r:id="rId5"/>
              </a:rPr>
              <a:t>s.clunie@chi.ac.uk</a:t>
            </a:r>
            <a:endParaRPr lang="en-GB" sz="2600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GB" sz="2600" dirty="0" smtClean="0">
                <a:latin typeface="Century Gothic" panose="020B0502020202020204" pitchFamily="34" charset="0"/>
              </a:rPr>
              <a:t>       01243 816381</a:t>
            </a:r>
          </a:p>
          <a:p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5122912" cy="1252728"/>
          </a:xfrm>
        </p:spPr>
        <p:txBody>
          <a:bodyPr/>
          <a:lstStyle/>
          <a:p>
            <a:r>
              <a:rPr lang="en-GB" dirty="0" smtClean="0">
                <a:latin typeface="Century Gothic" panose="020B0502020202020204" pitchFamily="34" charset="0"/>
              </a:rPr>
              <a:t>ANY QUESTIONS?</a:t>
            </a:r>
            <a:endParaRPr lang="en-GB" dirty="0">
              <a:latin typeface="Century Gothic" panose="020B0502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796136" y="332656"/>
            <a:ext cx="2994390" cy="1080120"/>
            <a:chOff x="5004049" y="332656"/>
            <a:chExt cx="3786477" cy="1296064"/>
          </a:xfrm>
        </p:grpSpPr>
        <p:sp>
          <p:nvSpPr>
            <p:cNvPr id="6" name="Rectangle 5"/>
            <p:cNvSpPr/>
            <p:nvPr/>
          </p:nvSpPr>
          <p:spPr>
            <a:xfrm>
              <a:off x="5004049" y="332657"/>
              <a:ext cx="3778082" cy="12960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21484" y="908720"/>
              <a:ext cx="2760001" cy="72000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2444" y="332656"/>
              <a:ext cx="3778082" cy="68692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99896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Century Gothic" panose="020B0502020202020204" pitchFamily="34" charset="0"/>
              </a:rPr>
              <a:t>Duty </a:t>
            </a:r>
            <a:r>
              <a:rPr lang="en-GB" dirty="0">
                <a:latin typeface="Century Gothic" panose="020B0502020202020204" pitchFamily="34" charset="0"/>
              </a:rPr>
              <a:t>of </a:t>
            </a:r>
            <a:r>
              <a:rPr lang="en-GB" dirty="0" smtClean="0">
                <a:latin typeface="Century Gothic" panose="020B0502020202020204" pitchFamily="34" charset="0"/>
              </a:rPr>
              <a:t>care</a:t>
            </a:r>
          </a:p>
          <a:p>
            <a:r>
              <a:rPr lang="en-GB" dirty="0">
                <a:latin typeface="Century Gothic" panose="020B0502020202020204" pitchFamily="34" charset="0"/>
              </a:rPr>
              <a:t>Risk </a:t>
            </a:r>
            <a:r>
              <a:rPr lang="en-GB" dirty="0" smtClean="0">
                <a:latin typeface="Century Gothic" panose="020B0502020202020204" pitchFamily="34" charset="0"/>
              </a:rPr>
              <a:t>Assessments</a:t>
            </a:r>
          </a:p>
          <a:p>
            <a:r>
              <a:rPr lang="en-GB" dirty="0">
                <a:latin typeface="Century Gothic" panose="020B0502020202020204" pitchFamily="34" charset="0"/>
              </a:rPr>
              <a:t>First </a:t>
            </a:r>
            <a:r>
              <a:rPr lang="en-GB" dirty="0" smtClean="0">
                <a:latin typeface="Century Gothic" panose="020B0502020202020204" pitchFamily="34" charset="0"/>
              </a:rPr>
              <a:t>Aid</a:t>
            </a:r>
          </a:p>
          <a:p>
            <a:r>
              <a:rPr lang="en-GB" dirty="0" smtClean="0">
                <a:latin typeface="Century Gothic" panose="020B0502020202020204" pitchFamily="34" charset="0"/>
              </a:rPr>
              <a:t>Trip registration</a:t>
            </a:r>
          </a:p>
          <a:p>
            <a:r>
              <a:rPr lang="en-GB" dirty="0" smtClean="0">
                <a:latin typeface="Century Gothic" panose="020B0502020202020204" pitchFamily="34" charset="0"/>
              </a:rPr>
              <a:t>Under 18s</a:t>
            </a:r>
          </a:p>
          <a:p>
            <a:r>
              <a:rPr lang="en-GB" dirty="0" smtClean="0">
                <a:latin typeface="Century Gothic" panose="020B0502020202020204" pitchFamily="34" charset="0"/>
              </a:rPr>
              <a:t>Insurance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6203032" cy="1252728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Century Gothic" panose="020B0502020202020204" pitchFamily="34" charset="0"/>
              </a:rPr>
              <a:t>AIMS OF THIS WORKSHOP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796136" y="332656"/>
            <a:ext cx="2994390" cy="1080120"/>
            <a:chOff x="5004049" y="332656"/>
            <a:chExt cx="3786477" cy="1296064"/>
          </a:xfrm>
        </p:grpSpPr>
        <p:sp>
          <p:nvSpPr>
            <p:cNvPr id="6" name="Rectangle 5"/>
            <p:cNvSpPr/>
            <p:nvPr/>
          </p:nvSpPr>
          <p:spPr>
            <a:xfrm>
              <a:off x="5004049" y="332657"/>
              <a:ext cx="3778082" cy="12960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21484" y="908720"/>
              <a:ext cx="2760001" cy="72000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2444" y="332656"/>
              <a:ext cx="3778082" cy="68692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6440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2924944"/>
            <a:ext cx="7408333" cy="3450696"/>
          </a:xfrm>
        </p:spPr>
        <p:txBody>
          <a:bodyPr>
            <a:normAutofit/>
          </a:bodyPr>
          <a:lstStyle/>
          <a:p>
            <a:pPr fontAlgn="base"/>
            <a:r>
              <a:rPr lang="en-GB" dirty="0">
                <a:latin typeface="Century Gothic" panose="020B0502020202020204" pitchFamily="34" charset="0"/>
              </a:rPr>
              <a:t>Any </a:t>
            </a:r>
            <a:r>
              <a:rPr lang="en-GB" dirty="0" smtClean="0">
                <a:latin typeface="Century Gothic" panose="020B0502020202020204" pitchFamily="34" charset="0"/>
              </a:rPr>
              <a:t>Club/Society who </a:t>
            </a:r>
            <a:r>
              <a:rPr lang="en-GB" dirty="0">
                <a:latin typeface="Century Gothic" panose="020B0502020202020204" pitchFamily="34" charset="0"/>
              </a:rPr>
              <a:t>organises an activity has a duty to </a:t>
            </a:r>
            <a:r>
              <a:rPr lang="en-GB" dirty="0" smtClean="0">
                <a:latin typeface="Century Gothic" panose="020B0502020202020204" pitchFamily="34" charset="0"/>
              </a:rPr>
              <a:t>take all reasonably </a:t>
            </a:r>
            <a:r>
              <a:rPr lang="en-GB" dirty="0">
                <a:latin typeface="Century Gothic" panose="020B0502020202020204" pitchFamily="34" charset="0"/>
              </a:rPr>
              <a:t>practicable steps </a:t>
            </a:r>
            <a:r>
              <a:rPr lang="en-GB" dirty="0" smtClean="0">
                <a:latin typeface="Century Gothic" panose="020B0502020202020204" pitchFamily="34" charset="0"/>
              </a:rPr>
              <a:t>to reduce the potential risk of that activity to those involved </a:t>
            </a:r>
            <a:r>
              <a:rPr lang="en-GB" dirty="0">
                <a:latin typeface="Century Gothic" panose="020B0502020202020204" pitchFamily="34" charset="0"/>
              </a:rPr>
              <a:t>and also those who might be </a:t>
            </a:r>
            <a:r>
              <a:rPr lang="en-GB" dirty="0" smtClean="0">
                <a:latin typeface="Century Gothic" panose="020B0502020202020204" pitchFamily="34" charset="0"/>
              </a:rPr>
              <a:t>affected.</a:t>
            </a:r>
          </a:p>
          <a:p>
            <a:pPr marL="0" indent="0" fontAlgn="base">
              <a:buNone/>
            </a:pPr>
            <a:endParaRPr lang="en-GB" dirty="0" smtClean="0">
              <a:latin typeface="Century Gothic" panose="020B0502020202020204" pitchFamily="34" charset="0"/>
            </a:endParaRPr>
          </a:p>
          <a:p>
            <a:pPr fontAlgn="base"/>
            <a:r>
              <a:rPr lang="en-GB" dirty="0" smtClean="0">
                <a:latin typeface="Century Gothic" panose="020B0502020202020204" pitchFamily="34" charset="0"/>
              </a:rPr>
              <a:t>Where possible safeguard your members and ensure their well-being. </a:t>
            </a:r>
          </a:p>
          <a:p>
            <a:pPr marL="0" indent="0" fontAlgn="base">
              <a:buNone/>
            </a:pP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5987008" cy="1252728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entury Gothic" panose="020B0502020202020204" pitchFamily="34" charset="0"/>
              </a:rPr>
              <a:t/>
            </a:r>
            <a:br>
              <a:rPr lang="en-GB" dirty="0" smtClean="0">
                <a:latin typeface="Century Gothic" panose="020B0502020202020204" pitchFamily="34" charset="0"/>
              </a:rPr>
            </a:br>
            <a:r>
              <a:rPr lang="en-GB" dirty="0" smtClean="0">
                <a:latin typeface="Century Gothic" panose="020B0502020202020204" pitchFamily="34" charset="0"/>
              </a:rPr>
              <a:t>DUTY OF CARE</a:t>
            </a:r>
            <a:r>
              <a:rPr lang="en-GB" dirty="0">
                <a:latin typeface="Century Gothic" panose="020B0502020202020204" pitchFamily="34" charset="0"/>
              </a:rPr>
              <a:t/>
            </a:r>
            <a:br>
              <a:rPr lang="en-GB" dirty="0">
                <a:latin typeface="Century Gothic" panose="020B0502020202020204" pitchFamily="34" charset="0"/>
              </a:rPr>
            </a:br>
            <a:endParaRPr lang="en-GB" dirty="0">
              <a:latin typeface="Century Gothic" panose="020B0502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796136" y="332656"/>
            <a:ext cx="2994390" cy="1080120"/>
            <a:chOff x="5004049" y="332656"/>
            <a:chExt cx="3786477" cy="1296064"/>
          </a:xfrm>
        </p:grpSpPr>
        <p:sp>
          <p:nvSpPr>
            <p:cNvPr id="6" name="Rectangle 5"/>
            <p:cNvSpPr/>
            <p:nvPr/>
          </p:nvSpPr>
          <p:spPr>
            <a:xfrm>
              <a:off x="5004049" y="332657"/>
              <a:ext cx="3778082" cy="12960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21484" y="908720"/>
              <a:ext cx="2760001" cy="72000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2444" y="332656"/>
              <a:ext cx="3778082" cy="68692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4726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584" y="3068960"/>
            <a:ext cx="7408333" cy="3450696"/>
          </a:xfrm>
        </p:spPr>
        <p:txBody>
          <a:bodyPr/>
          <a:lstStyle/>
          <a:p>
            <a:r>
              <a:rPr lang="en-GB" dirty="0" smtClean="0">
                <a:latin typeface="Century Gothic" panose="020B0502020202020204" pitchFamily="34" charset="0"/>
              </a:rPr>
              <a:t>Systematic process to evaluate and minimise the risks that are likely to occur when delivering an activity.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dirty="0" smtClean="0">
                <a:latin typeface="Century Gothic" panose="020B0502020202020204" pitchFamily="34" charset="0"/>
              </a:rPr>
              <a:t>Not all risks can be completely avoided but measures can be taken to make this as unlikely as possible.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5338936" cy="1252728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entury Gothic" panose="020B0502020202020204" pitchFamily="34" charset="0"/>
              </a:rPr>
              <a:t/>
            </a:r>
            <a:br>
              <a:rPr lang="en-GB" dirty="0" smtClean="0">
                <a:latin typeface="Century Gothic" panose="020B0502020202020204" pitchFamily="34" charset="0"/>
              </a:rPr>
            </a:br>
            <a:r>
              <a:rPr lang="en-GB" dirty="0" smtClean="0">
                <a:latin typeface="Century Gothic" panose="020B0502020202020204" pitchFamily="34" charset="0"/>
              </a:rPr>
              <a:t>RISK ASSESSMENTS</a:t>
            </a:r>
            <a:r>
              <a:rPr lang="en-GB" dirty="0">
                <a:latin typeface="Century Gothic" panose="020B0502020202020204" pitchFamily="34" charset="0"/>
              </a:rPr>
              <a:t/>
            </a:r>
            <a:br>
              <a:rPr lang="en-GB" dirty="0">
                <a:latin typeface="Century Gothic" panose="020B0502020202020204" pitchFamily="34" charset="0"/>
              </a:rPr>
            </a:br>
            <a:endParaRPr lang="en-GB" dirty="0">
              <a:latin typeface="Century Gothic" panose="020B0502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796136" y="332656"/>
            <a:ext cx="2994390" cy="1080120"/>
            <a:chOff x="5004049" y="332656"/>
            <a:chExt cx="3786477" cy="1296064"/>
          </a:xfrm>
        </p:grpSpPr>
        <p:sp>
          <p:nvSpPr>
            <p:cNvPr id="6" name="Rectangle 5"/>
            <p:cNvSpPr/>
            <p:nvPr/>
          </p:nvSpPr>
          <p:spPr>
            <a:xfrm>
              <a:off x="5004049" y="332657"/>
              <a:ext cx="3778082" cy="12960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21484" y="908720"/>
              <a:ext cx="2760001" cy="72000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2444" y="332656"/>
              <a:ext cx="3778082" cy="68692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72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Risk assessment exercise</a:t>
            </a:r>
            <a:endParaRPr lang="en-GB" dirty="0">
              <a:solidFill>
                <a:schemeClr val="tx1"/>
              </a:solidFill>
            </a:endParaRP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5194920" cy="1252728"/>
          </a:xfrm>
        </p:spPr>
        <p:txBody>
          <a:bodyPr/>
          <a:lstStyle/>
          <a:p>
            <a:r>
              <a:rPr lang="en-GB" dirty="0">
                <a:latin typeface="Century Gothic" panose="020B0502020202020204" pitchFamily="34" charset="0"/>
              </a:rPr>
              <a:t>RISK ASSESSMENTS</a:t>
            </a:r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5796136" y="332656"/>
            <a:ext cx="2994390" cy="1080120"/>
            <a:chOff x="5004049" y="332656"/>
            <a:chExt cx="3786477" cy="1296064"/>
          </a:xfrm>
        </p:grpSpPr>
        <p:sp>
          <p:nvSpPr>
            <p:cNvPr id="6" name="Rectangle 5"/>
            <p:cNvSpPr/>
            <p:nvPr/>
          </p:nvSpPr>
          <p:spPr>
            <a:xfrm>
              <a:off x="5004049" y="332657"/>
              <a:ext cx="3778082" cy="12960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21484" y="908720"/>
              <a:ext cx="2760001" cy="72000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2444" y="332656"/>
              <a:ext cx="3778082" cy="68692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2571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 smtClean="0">
                <a:latin typeface="Century Gothic" panose="020B0502020202020204" pitchFamily="34" charset="0"/>
              </a:rPr>
              <a:t>Trip registration form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latin typeface="Century Gothic" panose="020B0502020202020204" pitchFamily="34" charset="0"/>
              </a:rPr>
              <a:t>Detailed information of what is taking place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latin typeface="Century Gothic" panose="020B0502020202020204" pitchFamily="34" charset="0"/>
              </a:rPr>
              <a:t>Responsible adults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latin typeface="Century Gothic" panose="020B0502020202020204" pitchFamily="34" charset="0"/>
              </a:rPr>
              <a:t>Emergency contacts</a:t>
            </a:r>
          </a:p>
          <a:p>
            <a:pPr marL="0" indent="0">
              <a:buNone/>
            </a:pPr>
            <a:endParaRPr lang="en-GB" dirty="0">
              <a:latin typeface="Century Gothic" panose="020B0502020202020204" pitchFamily="34" charset="0"/>
            </a:endParaRPr>
          </a:p>
          <a:p>
            <a:r>
              <a:rPr lang="en-GB" dirty="0" smtClean="0">
                <a:latin typeface="Century Gothic" panose="020B0502020202020204" pitchFamily="34" charset="0"/>
              </a:rPr>
              <a:t>Attendee information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latin typeface="Century Gothic" panose="020B0502020202020204" pitchFamily="34" charset="0"/>
              </a:rPr>
              <a:t>ICE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latin typeface="Century Gothic" panose="020B0502020202020204" pitchFamily="34" charset="0"/>
              </a:rPr>
              <a:t>Any declared disabilities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latin typeface="Century Gothic" panose="020B0502020202020204" pitchFamily="34" charset="0"/>
              </a:rPr>
              <a:t>Specialist equipment needed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5554960" cy="1252728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latin typeface="Century Gothic" panose="020B0502020202020204" pitchFamily="34" charset="0"/>
              </a:rPr>
              <a:t/>
            </a:r>
            <a:br>
              <a:rPr lang="en-GB" b="1" dirty="0" smtClean="0">
                <a:latin typeface="Century Gothic" panose="020B0502020202020204" pitchFamily="34" charset="0"/>
              </a:rPr>
            </a:br>
            <a:r>
              <a:rPr lang="en-GB" b="1" dirty="0" smtClean="0">
                <a:latin typeface="Century Gothic" panose="020B0502020202020204" pitchFamily="34" charset="0"/>
              </a:rPr>
              <a:t>Before your trip</a:t>
            </a:r>
            <a:r>
              <a:rPr lang="en-GB" b="1" dirty="0">
                <a:latin typeface="Century Gothic" panose="020B0502020202020204" pitchFamily="34" charset="0"/>
              </a:rPr>
              <a:t/>
            </a:r>
            <a:br>
              <a:rPr lang="en-GB" b="1" dirty="0">
                <a:latin typeface="Century Gothic" panose="020B0502020202020204" pitchFamily="34" charset="0"/>
              </a:rPr>
            </a:br>
            <a:endParaRPr lang="en-GB" b="1" dirty="0">
              <a:latin typeface="Century Gothic" panose="020B0502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796136" y="332656"/>
            <a:ext cx="2994390" cy="1080120"/>
            <a:chOff x="5004049" y="332656"/>
            <a:chExt cx="3786477" cy="1296064"/>
          </a:xfrm>
        </p:grpSpPr>
        <p:sp>
          <p:nvSpPr>
            <p:cNvPr id="6" name="Rectangle 5"/>
            <p:cNvSpPr/>
            <p:nvPr/>
          </p:nvSpPr>
          <p:spPr>
            <a:xfrm>
              <a:off x="5004049" y="332657"/>
              <a:ext cx="3778082" cy="12960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21484" y="908720"/>
              <a:ext cx="2760001" cy="72000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2444" y="332656"/>
              <a:ext cx="3778082" cy="68692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596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584" y="2564904"/>
            <a:ext cx="7408333" cy="3450696"/>
          </a:xfrm>
        </p:spPr>
        <p:txBody>
          <a:bodyPr>
            <a:noAutofit/>
          </a:bodyPr>
          <a:lstStyle/>
          <a:p>
            <a:r>
              <a:rPr lang="en-GB" sz="2000" dirty="0" smtClean="0">
                <a:latin typeface="Century Gothic" panose="020B0502020202020204" pitchFamily="34" charset="0"/>
              </a:rPr>
              <a:t>On campus procedure:</a:t>
            </a:r>
          </a:p>
          <a:p>
            <a:pPr marL="0" indent="0">
              <a:buNone/>
            </a:pPr>
            <a:r>
              <a:rPr lang="en-GB" sz="2000" dirty="0" smtClean="0">
                <a:latin typeface="Century Gothic" panose="020B0502020202020204" pitchFamily="34" charset="0"/>
              </a:rPr>
              <a:t>Contact SIZ, provide arriving/leaving, location, etc.</a:t>
            </a:r>
          </a:p>
          <a:p>
            <a:pPr marL="0" indent="0">
              <a:buNone/>
            </a:pPr>
            <a:r>
              <a:rPr lang="en-GB" sz="2000" dirty="0" smtClean="0">
                <a:latin typeface="Century Gothic" panose="020B0502020202020204" pitchFamily="34" charset="0"/>
              </a:rPr>
              <a:t>SIZ/campus security/ Bar Managers are First Aid trained</a:t>
            </a:r>
          </a:p>
          <a:p>
            <a:pPr marL="0" indent="0">
              <a:buNone/>
            </a:pPr>
            <a:r>
              <a:rPr lang="en-GB" sz="2000" dirty="0" smtClean="0">
                <a:latin typeface="Century Gothic" panose="020B0502020202020204" pitchFamily="34" charset="0"/>
              </a:rPr>
              <a:t>Tele: 6363</a:t>
            </a:r>
          </a:p>
          <a:p>
            <a:pPr marL="0" indent="0">
              <a:buNone/>
            </a:pPr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 smtClean="0">
                <a:latin typeface="Century Gothic" panose="020B0502020202020204" pitchFamily="34" charset="0"/>
              </a:rPr>
              <a:t>Off </a:t>
            </a:r>
            <a:r>
              <a:rPr lang="en-GB" sz="2000" dirty="0">
                <a:latin typeface="Century Gothic" panose="020B0502020202020204" pitchFamily="34" charset="0"/>
              </a:rPr>
              <a:t>campus </a:t>
            </a:r>
            <a:r>
              <a:rPr lang="en-GB" sz="2000" dirty="0" smtClean="0">
                <a:latin typeface="Century Gothic" panose="020B0502020202020204" pitchFamily="34" charset="0"/>
              </a:rPr>
              <a:t>procedure:</a:t>
            </a:r>
          </a:p>
          <a:p>
            <a:pPr marL="0" indent="0">
              <a:buNone/>
            </a:pPr>
            <a:r>
              <a:rPr lang="en-GB" sz="2000" dirty="0" smtClean="0">
                <a:latin typeface="Century Gothic" panose="020B0502020202020204" pitchFamily="34" charset="0"/>
              </a:rPr>
              <a:t>Seek support from venue, contact UCSU staff member</a:t>
            </a:r>
          </a:p>
          <a:p>
            <a:pPr marL="0" indent="0">
              <a:buNone/>
            </a:pPr>
            <a:r>
              <a:rPr lang="en-GB" sz="2000" dirty="0">
                <a:latin typeface="Century Gothic" panose="020B0502020202020204" pitchFamily="34" charset="0"/>
              </a:rPr>
              <a:t>Contact SIZ, provide arriving/leaving, location, etc.</a:t>
            </a:r>
          </a:p>
          <a:p>
            <a:pPr marL="0" indent="0">
              <a:buNone/>
            </a:pPr>
            <a:r>
              <a:rPr lang="en-GB" sz="2000" dirty="0">
                <a:latin typeface="Century Gothic" panose="020B0502020202020204" pitchFamily="34" charset="0"/>
              </a:rPr>
              <a:t>SIZ/campus security/ Bar Managers are First Aid trained</a:t>
            </a:r>
          </a:p>
          <a:p>
            <a:pPr marL="0" indent="0">
              <a:buNone/>
            </a:pPr>
            <a:r>
              <a:rPr lang="en-GB" sz="2000" dirty="0">
                <a:latin typeface="Century Gothic" panose="020B0502020202020204" pitchFamily="34" charset="0"/>
              </a:rPr>
              <a:t>Tele: 6363</a:t>
            </a:r>
          </a:p>
          <a:p>
            <a:pPr marL="0" indent="0">
              <a:buNone/>
            </a:pPr>
            <a:endParaRPr lang="en-GB" sz="2000" dirty="0" smtClean="0">
              <a:latin typeface="Century Gothic" panose="020B0502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6203032" cy="1252728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entury Gothic" panose="020B0502020202020204" pitchFamily="34" charset="0"/>
              </a:rPr>
              <a:t/>
            </a:r>
            <a:br>
              <a:rPr lang="en-GB" dirty="0" smtClean="0">
                <a:latin typeface="Century Gothic" panose="020B0502020202020204" pitchFamily="34" charset="0"/>
              </a:rPr>
            </a:br>
            <a:r>
              <a:rPr lang="en-GB" dirty="0" smtClean="0">
                <a:latin typeface="Century Gothic" panose="020B0502020202020204" pitchFamily="34" charset="0"/>
              </a:rPr>
              <a:t>FIRST AID</a:t>
            </a:r>
            <a:r>
              <a:rPr lang="en-GB" dirty="0">
                <a:latin typeface="Century Gothic" panose="020B0502020202020204" pitchFamily="34" charset="0"/>
              </a:rPr>
              <a:t/>
            </a:r>
            <a:br>
              <a:rPr lang="en-GB" dirty="0">
                <a:latin typeface="Century Gothic" panose="020B0502020202020204" pitchFamily="34" charset="0"/>
              </a:rPr>
            </a:br>
            <a:endParaRPr lang="en-GB" dirty="0">
              <a:latin typeface="Century Gothic" panose="020B0502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796136" y="332656"/>
            <a:ext cx="2994390" cy="1080120"/>
            <a:chOff x="5004049" y="332656"/>
            <a:chExt cx="3786477" cy="1296064"/>
          </a:xfrm>
        </p:grpSpPr>
        <p:sp>
          <p:nvSpPr>
            <p:cNvPr id="6" name="Rectangle 5"/>
            <p:cNvSpPr/>
            <p:nvPr/>
          </p:nvSpPr>
          <p:spPr>
            <a:xfrm>
              <a:off x="5004049" y="332657"/>
              <a:ext cx="3778082" cy="12960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21484" y="908720"/>
              <a:ext cx="2760001" cy="72000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2444" y="332656"/>
              <a:ext cx="3778082" cy="68692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7379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GB" sz="2200" dirty="0" smtClean="0">
                <a:latin typeface="Century Gothic" panose="020B0502020202020204" pitchFamily="34" charset="0"/>
              </a:rPr>
              <a:t>Under 18s are still allowed to take part in Societies and their activities. Legally there is a higher duty of care.</a:t>
            </a:r>
          </a:p>
          <a:p>
            <a:pPr fontAlgn="base"/>
            <a:endParaRPr lang="en-GB" sz="2200" dirty="0">
              <a:latin typeface="Century Gothic" panose="020B0502020202020204" pitchFamily="34" charset="0"/>
            </a:endParaRPr>
          </a:p>
          <a:p>
            <a:pPr fontAlgn="base"/>
            <a:r>
              <a:rPr lang="en-GB" sz="2200" dirty="0" smtClean="0">
                <a:latin typeface="Century Gothic" panose="020B0502020202020204" pitchFamily="34" charset="0"/>
              </a:rPr>
              <a:t>Parental consent may be required.</a:t>
            </a:r>
          </a:p>
          <a:p>
            <a:pPr fontAlgn="base"/>
            <a:endParaRPr lang="en-GB" sz="2200" dirty="0">
              <a:latin typeface="Century Gothic" panose="020B0502020202020204" pitchFamily="34" charset="0"/>
            </a:endParaRPr>
          </a:p>
          <a:p>
            <a:pPr fontAlgn="base"/>
            <a:r>
              <a:rPr lang="en-GB" sz="2200" dirty="0" smtClean="0">
                <a:latin typeface="Century Gothic" panose="020B0502020202020204" pitchFamily="34" charset="0"/>
              </a:rPr>
              <a:t>A chaperone may also be required.</a:t>
            </a:r>
          </a:p>
          <a:p>
            <a:pPr marL="0" indent="0" fontAlgn="base">
              <a:buNone/>
            </a:pPr>
            <a:endParaRPr lang="en-GB" dirty="0" smtClean="0">
              <a:latin typeface="Century Gothic" panose="020B0502020202020204" pitchFamily="34" charset="0"/>
            </a:endParaRPr>
          </a:p>
          <a:p>
            <a:pPr marL="0" indent="0" fontAlgn="base">
              <a:buNone/>
            </a:pP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6131024" cy="1252728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entury Gothic" panose="020B0502020202020204" pitchFamily="34" charset="0"/>
              </a:rPr>
              <a:t/>
            </a:r>
            <a:br>
              <a:rPr lang="en-GB" dirty="0" smtClean="0">
                <a:latin typeface="Century Gothic" panose="020B0502020202020204" pitchFamily="34" charset="0"/>
              </a:rPr>
            </a:br>
            <a:r>
              <a:rPr lang="en-GB" dirty="0" smtClean="0">
                <a:latin typeface="Century Gothic" panose="020B0502020202020204" pitchFamily="34" charset="0"/>
              </a:rPr>
              <a:t>UNDER 18s</a:t>
            </a:r>
            <a:r>
              <a:rPr lang="en-GB" dirty="0">
                <a:latin typeface="Century Gothic" panose="020B0502020202020204" pitchFamily="34" charset="0"/>
              </a:rPr>
              <a:t/>
            </a:r>
            <a:br>
              <a:rPr lang="en-GB" dirty="0">
                <a:latin typeface="Century Gothic" panose="020B0502020202020204" pitchFamily="34" charset="0"/>
              </a:rPr>
            </a:br>
            <a:endParaRPr lang="en-GB" dirty="0">
              <a:latin typeface="Century Gothic" panose="020B0502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796136" y="332656"/>
            <a:ext cx="2994390" cy="1080120"/>
            <a:chOff x="5004049" y="332656"/>
            <a:chExt cx="3786477" cy="1296064"/>
          </a:xfrm>
        </p:grpSpPr>
        <p:sp>
          <p:nvSpPr>
            <p:cNvPr id="6" name="Rectangle 5"/>
            <p:cNvSpPr/>
            <p:nvPr/>
          </p:nvSpPr>
          <p:spPr>
            <a:xfrm>
              <a:off x="5004049" y="332657"/>
              <a:ext cx="3778082" cy="12960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21484" y="908720"/>
              <a:ext cx="2760001" cy="72000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2444" y="332656"/>
              <a:ext cx="3778082" cy="68692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42107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200" dirty="0" smtClean="0">
                <a:latin typeface="Century Gothic" panose="020B0502020202020204" pitchFamily="34" charset="0"/>
              </a:rPr>
              <a:t>A personal level of insurance is included within </a:t>
            </a:r>
            <a:r>
              <a:rPr lang="en-GB" sz="2200" smtClean="0">
                <a:latin typeface="Century Gothic" panose="020B0502020202020204" pitchFamily="34" charset="0"/>
              </a:rPr>
              <a:t>the Sports/Societies </a:t>
            </a:r>
            <a:r>
              <a:rPr lang="en-GB" sz="2200" dirty="0" smtClean="0">
                <a:latin typeface="Century Gothic" panose="020B0502020202020204" pitchFamily="34" charset="0"/>
              </a:rPr>
              <a:t>Federation sign up fee.</a:t>
            </a:r>
          </a:p>
          <a:p>
            <a:endParaRPr lang="en-GB" sz="2200" dirty="0">
              <a:latin typeface="Century Gothic" panose="020B0502020202020204" pitchFamily="34" charset="0"/>
            </a:endParaRPr>
          </a:p>
          <a:p>
            <a:r>
              <a:rPr lang="en-GB" sz="2200" dirty="0" smtClean="0">
                <a:latin typeface="Century Gothic" panose="020B0502020202020204" pitchFamily="34" charset="0"/>
              </a:rPr>
              <a:t>This is the very basic level and does not cover specialist activities or overseas trips.</a:t>
            </a:r>
          </a:p>
          <a:p>
            <a:endParaRPr lang="en-GB" sz="2200" dirty="0">
              <a:latin typeface="Century Gothic" panose="020B0502020202020204" pitchFamily="34" charset="0"/>
            </a:endParaRPr>
          </a:p>
          <a:p>
            <a:r>
              <a:rPr lang="en-GB" sz="2200" dirty="0" smtClean="0">
                <a:latin typeface="Century Gothic" panose="020B0502020202020204" pitchFamily="34" charset="0"/>
              </a:rPr>
              <a:t>Some Clubs/Societies require a higher level of insurance due to the nature of their activities.</a:t>
            </a:r>
            <a:endParaRPr lang="en-GB" sz="2200" dirty="0">
              <a:latin typeface="Century Gothic" panose="020B0502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6203032" cy="125272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latin typeface="Century Gothic" panose="020B0502020202020204" pitchFamily="34" charset="0"/>
              </a:rPr>
              <a:t>INSURANCE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5796136" y="332656"/>
            <a:ext cx="2994390" cy="1080120"/>
            <a:chOff x="5004049" y="332656"/>
            <a:chExt cx="3786477" cy="1296064"/>
          </a:xfrm>
        </p:grpSpPr>
        <p:sp>
          <p:nvSpPr>
            <p:cNvPr id="6" name="Rectangle 5"/>
            <p:cNvSpPr/>
            <p:nvPr/>
          </p:nvSpPr>
          <p:spPr>
            <a:xfrm>
              <a:off x="5004049" y="332657"/>
              <a:ext cx="3778082" cy="12960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21484" y="908720"/>
              <a:ext cx="2760001" cy="72000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2444" y="332656"/>
              <a:ext cx="3778082" cy="68692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61653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744</TotalTime>
  <Words>1409</Words>
  <Application>Microsoft Office PowerPoint</Application>
  <PresentationFormat>On-screen Show (4:3)</PresentationFormat>
  <Paragraphs>153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Waveform</vt:lpstr>
      <vt:lpstr>HEALTH AND SAFETY</vt:lpstr>
      <vt:lpstr>AIMS OF THIS WORKSHOP</vt:lpstr>
      <vt:lpstr> DUTY OF CARE </vt:lpstr>
      <vt:lpstr> RISK ASSESSMENTS </vt:lpstr>
      <vt:lpstr>RISK ASSESSMENTS</vt:lpstr>
      <vt:lpstr> Before your trip </vt:lpstr>
      <vt:lpstr> FIRST AID </vt:lpstr>
      <vt:lpstr> UNDER 18s </vt:lpstr>
      <vt:lpstr> INSURANCE </vt:lpstr>
      <vt:lpstr>ANY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AND SAFETY</dc:title>
  <dc:creator>Casper Beade</dc:creator>
  <cp:lastModifiedBy>Casper Beade</cp:lastModifiedBy>
  <cp:revision>38</cp:revision>
  <dcterms:created xsi:type="dcterms:W3CDTF">2015-07-02T10:37:40Z</dcterms:created>
  <dcterms:modified xsi:type="dcterms:W3CDTF">2016-06-29T11:44:46Z</dcterms:modified>
</cp:coreProperties>
</file>